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35"/>
  </p:notesMasterIdLst>
  <p:handoutMasterIdLst>
    <p:handoutMasterId r:id="rId36"/>
  </p:handoutMasterIdLst>
  <p:sldIdLst>
    <p:sldId id="256" r:id="rId2"/>
    <p:sldId id="482" r:id="rId3"/>
    <p:sldId id="481" r:id="rId4"/>
    <p:sldId id="483" r:id="rId5"/>
    <p:sldId id="514" r:id="rId6"/>
    <p:sldId id="495" r:id="rId7"/>
    <p:sldId id="476" r:id="rId8"/>
    <p:sldId id="515" r:id="rId9"/>
    <p:sldId id="484" r:id="rId10"/>
    <p:sldId id="496" r:id="rId11"/>
    <p:sldId id="497" r:id="rId12"/>
    <p:sldId id="517" r:id="rId13"/>
    <p:sldId id="498" r:id="rId14"/>
    <p:sldId id="503" r:id="rId15"/>
    <p:sldId id="518" r:id="rId16"/>
    <p:sldId id="519" r:id="rId17"/>
    <p:sldId id="499" r:id="rId18"/>
    <p:sldId id="500" r:id="rId19"/>
    <p:sldId id="501" r:id="rId20"/>
    <p:sldId id="520" r:id="rId21"/>
    <p:sldId id="506" r:id="rId22"/>
    <p:sldId id="521" r:id="rId23"/>
    <p:sldId id="502" r:id="rId24"/>
    <p:sldId id="504" r:id="rId25"/>
    <p:sldId id="505" r:id="rId26"/>
    <p:sldId id="507" r:id="rId27"/>
    <p:sldId id="508" r:id="rId28"/>
    <p:sldId id="509" r:id="rId29"/>
    <p:sldId id="510" r:id="rId30"/>
    <p:sldId id="511" r:id="rId31"/>
    <p:sldId id="512" r:id="rId32"/>
    <p:sldId id="516" r:id="rId33"/>
    <p:sldId id="513" r:id="rId34"/>
  </p:sldIdLst>
  <p:sldSz cx="9144000" cy="6858000" type="screen4x3"/>
  <p:notesSz cx="6858000" cy="9144000"/>
  <p:defaultTextStyle>
    <a:defPPr>
      <a:defRPr lang="en-US"/>
    </a:defPPr>
    <a:lvl1pPr algn="l" rtl="0" eaLnBrk="0" fontAlgn="base" hangingPunct="0">
      <a:spcBef>
        <a:spcPct val="0"/>
      </a:spcBef>
      <a:spcAft>
        <a:spcPct val="0"/>
      </a:spcAft>
      <a:defRPr sz="800" kern="1200">
        <a:solidFill>
          <a:schemeClr val="tx1"/>
        </a:solidFill>
        <a:latin typeface="Arial" charset="0"/>
        <a:ea typeface="+mn-ea"/>
        <a:cs typeface="+mn-cs"/>
      </a:defRPr>
    </a:lvl1pPr>
    <a:lvl2pPr marL="457200" algn="l" rtl="0" eaLnBrk="0" fontAlgn="base" hangingPunct="0">
      <a:spcBef>
        <a:spcPct val="0"/>
      </a:spcBef>
      <a:spcAft>
        <a:spcPct val="0"/>
      </a:spcAft>
      <a:defRPr sz="800" kern="1200">
        <a:solidFill>
          <a:schemeClr val="tx1"/>
        </a:solidFill>
        <a:latin typeface="Arial" charset="0"/>
        <a:ea typeface="+mn-ea"/>
        <a:cs typeface="+mn-cs"/>
      </a:defRPr>
    </a:lvl2pPr>
    <a:lvl3pPr marL="914400" algn="l" rtl="0" eaLnBrk="0" fontAlgn="base" hangingPunct="0">
      <a:spcBef>
        <a:spcPct val="0"/>
      </a:spcBef>
      <a:spcAft>
        <a:spcPct val="0"/>
      </a:spcAft>
      <a:defRPr sz="800" kern="1200">
        <a:solidFill>
          <a:schemeClr val="tx1"/>
        </a:solidFill>
        <a:latin typeface="Arial" charset="0"/>
        <a:ea typeface="+mn-ea"/>
        <a:cs typeface="+mn-cs"/>
      </a:defRPr>
    </a:lvl3pPr>
    <a:lvl4pPr marL="1371600" algn="l" rtl="0" eaLnBrk="0" fontAlgn="base" hangingPunct="0">
      <a:spcBef>
        <a:spcPct val="0"/>
      </a:spcBef>
      <a:spcAft>
        <a:spcPct val="0"/>
      </a:spcAft>
      <a:defRPr sz="800" kern="1200">
        <a:solidFill>
          <a:schemeClr val="tx1"/>
        </a:solidFill>
        <a:latin typeface="Arial" charset="0"/>
        <a:ea typeface="+mn-ea"/>
        <a:cs typeface="+mn-cs"/>
      </a:defRPr>
    </a:lvl4pPr>
    <a:lvl5pPr marL="1828800" algn="l" rtl="0" eaLnBrk="0" fontAlgn="base" hangingPunct="0">
      <a:spcBef>
        <a:spcPct val="0"/>
      </a:spcBef>
      <a:spcAft>
        <a:spcPct val="0"/>
      </a:spcAft>
      <a:defRPr sz="800" kern="1200">
        <a:solidFill>
          <a:schemeClr val="tx1"/>
        </a:solidFill>
        <a:latin typeface="Arial" charset="0"/>
        <a:ea typeface="+mn-ea"/>
        <a:cs typeface="+mn-cs"/>
      </a:defRPr>
    </a:lvl5pPr>
    <a:lvl6pPr marL="2286000" algn="l" defTabSz="914400" rtl="0" eaLnBrk="1" latinLnBrk="0" hangingPunct="1">
      <a:defRPr sz="800" kern="1200">
        <a:solidFill>
          <a:schemeClr val="tx1"/>
        </a:solidFill>
        <a:latin typeface="Arial" charset="0"/>
        <a:ea typeface="+mn-ea"/>
        <a:cs typeface="+mn-cs"/>
      </a:defRPr>
    </a:lvl6pPr>
    <a:lvl7pPr marL="2743200" algn="l" defTabSz="914400" rtl="0" eaLnBrk="1" latinLnBrk="0" hangingPunct="1">
      <a:defRPr sz="800" kern="1200">
        <a:solidFill>
          <a:schemeClr val="tx1"/>
        </a:solidFill>
        <a:latin typeface="Arial" charset="0"/>
        <a:ea typeface="+mn-ea"/>
        <a:cs typeface="+mn-cs"/>
      </a:defRPr>
    </a:lvl7pPr>
    <a:lvl8pPr marL="3200400" algn="l" defTabSz="914400" rtl="0" eaLnBrk="1" latinLnBrk="0" hangingPunct="1">
      <a:defRPr sz="800" kern="1200">
        <a:solidFill>
          <a:schemeClr val="tx1"/>
        </a:solidFill>
        <a:latin typeface="Arial" charset="0"/>
        <a:ea typeface="+mn-ea"/>
        <a:cs typeface="+mn-cs"/>
      </a:defRPr>
    </a:lvl8pPr>
    <a:lvl9pPr marL="3657600" algn="l" defTabSz="914400" rtl="0" eaLnBrk="1" latinLnBrk="0" hangingPunct="1">
      <a:defRPr sz="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p:present/>
    <p:sldAll/>
    <p:penClr>
      <a:schemeClr val="tx1"/>
    </p:penClr>
  </p:showPr>
  <p:clrMru>
    <a:srgbClr val="F08F00"/>
    <a:srgbClr val="FFB241"/>
    <a:srgbClr val="969696"/>
    <a:srgbClr val="C0C0C0"/>
    <a:srgbClr val="006800"/>
    <a:srgbClr val="CCCCFF"/>
    <a:srgbClr val="CC66FF"/>
    <a:srgbClr val="E085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4" autoAdjust="0"/>
    <p:restoredTop sz="81900" autoAdjust="0"/>
  </p:normalViewPr>
  <p:slideViewPr>
    <p:cSldViewPr>
      <p:cViewPr>
        <p:scale>
          <a:sx n="66" d="100"/>
          <a:sy n="66" d="100"/>
        </p:scale>
        <p:origin x="-148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FCC3B9-DA3E-4A00-9298-36ECB246840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2DA8979-1B2D-45A5-B65A-56DD5E3DD422}">
      <dgm:prSet phldrT="[Text]"/>
      <dgm:spPr/>
      <dgm:t>
        <a:bodyPr/>
        <a:lstStyle/>
        <a:p>
          <a:r>
            <a:rPr lang="en-US" dirty="0" smtClean="0"/>
            <a:t>Objective or Problem</a:t>
          </a:r>
          <a:endParaRPr lang="en-US" dirty="0"/>
        </a:p>
      </dgm:t>
    </dgm:pt>
    <dgm:pt modelId="{F6B515C8-6FF1-4F36-8BC1-F571CFFBCAD8}" type="parTrans" cxnId="{1C25E1D9-25A8-4099-96E8-247BA9CB08E7}">
      <dgm:prSet/>
      <dgm:spPr/>
      <dgm:t>
        <a:bodyPr/>
        <a:lstStyle/>
        <a:p>
          <a:endParaRPr lang="en-US"/>
        </a:p>
      </dgm:t>
    </dgm:pt>
    <dgm:pt modelId="{411D7316-2F0E-4052-BE0A-54C1D735F4AF}" type="sibTrans" cxnId="{1C25E1D9-25A8-4099-96E8-247BA9CB08E7}">
      <dgm:prSet/>
      <dgm:spPr/>
      <dgm:t>
        <a:bodyPr/>
        <a:lstStyle/>
        <a:p>
          <a:endParaRPr lang="en-US"/>
        </a:p>
      </dgm:t>
    </dgm:pt>
    <dgm:pt modelId="{B2D1F798-7A77-4A2E-A3F8-31A1B3AFB4DC}">
      <dgm:prSet phldrT="[Text]"/>
      <dgm:spPr/>
      <dgm:t>
        <a:bodyPr/>
        <a:lstStyle/>
        <a:p>
          <a:r>
            <a:rPr lang="en-US" dirty="0" smtClean="0"/>
            <a:t>Alternatives</a:t>
          </a:r>
          <a:endParaRPr lang="en-US" dirty="0"/>
        </a:p>
      </dgm:t>
    </dgm:pt>
    <dgm:pt modelId="{CBE64558-AE28-43A3-97AF-280D025863FB}" type="parTrans" cxnId="{DC07DB08-0BA6-4088-980D-8A7C34DD10DA}">
      <dgm:prSet/>
      <dgm:spPr/>
      <dgm:t>
        <a:bodyPr/>
        <a:lstStyle/>
        <a:p>
          <a:endParaRPr lang="en-US"/>
        </a:p>
      </dgm:t>
    </dgm:pt>
    <dgm:pt modelId="{585E9B00-7EBC-4E47-AF44-1E7972F89047}" type="sibTrans" cxnId="{DC07DB08-0BA6-4088-980D-8A7C34DD10DA}">
      <dgm:prSet/>
      <dgm:spPr/>
      <dgm:t>
        <a:bodyPr/>
        <a:lstStyle/>
        <a:p>
          <a:endParaRPr lang="en-US"/>
        </a:p>
      </dgm:t>
    </dgm:pt>
    <dgm:pt modelId="{7F796CEF-66C5-4277-A737-B824509F0220}">
      <dgm:prSet phldrT="[Text]"/>
      <dgm:spPr/>
      <dgm:t>
        <a:bodyPr/>
        <a:lstStyle/>
        <a:p>
          <a:r>
            <a:rPr lang="en-US" dirty="0" smtClean="0"/>
            <a:t>Choice</a:t>
          </a:r>
          <a:endParaRPr lang="en-US" dirty="0"/>
        </a:p>
      </dgm:t>
    </dgm:pt>
    <dgm:pt modelId="{2767DBF9-73DF-43A9-B47C-5A75AA37C3D0}" type="parTrans" cxnId="{BA8718E1-BB61-4DD0-B9F1-2E91D3A85839}">
      <dgm:prSet/>
      <dgm:spPr/>
      <dgm:t>
        <a:bodyPr/>
        <a:lstStyle/>
        <a:p>
          <a:endParaRPr lang="en-US"/>
        </a:p>
      </dgm:t>
    </dgm:pt>
    <dgm:pt modelId="{D9B1E4A4-F9D7-4AD4-97C0-D32705C6CE44}" type="sibTrans" cxnId="{BA8718E1-BB61-4DD0-B9F1-2E91D3A85839}">
      <dgm:prSet/>
      <dgm:spPr/>
      <dgm:t>
        <a:bodyPr/>
        <a:lstStyle/>
        <a:p>
          <a:endParaRPr lang="en-US"/>
        </a:p>
      </dgm:t>
    </dgm:pt>
    <dgm:pt modelId="{5BFD04D0-9A6C-4078-B09B-38211D7352C8}" type="pres">
      <dgm:prSet presAssocID="{F4FCC3B9-DA3E-4A00-9298-36ECB246840A}" presName="diagram" presStyleCnt="0">
        <dgm:presLayoutVars>
          <dgm:dir/>
          <dgm:resizeHandles val="exact"/>
        </dgm:presLayoutVars>
      </dgm:prSet>
      <dgm:spPr/>
      <dgm:t>
        <a:bodyPr/>
        <a:lstStyle/>
        <a:p>
          <a:endParaRPr lang="en-US"/>
        </a:p>
      </dgm:t>
    </dgm:pt>
    <dgm:pt modelId="{EAF177F5-4EE9-498B-8410-3215D07B5E75}" type="pres">
      <dgm:prSet presAssocID="{02DA8979-1B2D-45A5-B65A-56DD5E3DD422}" presName="node" presStyleLbl="node1" presStyleIdx="0" presStyleCnt="3">
        <dgm:presLayoutVars>
          <dgm:bulletEnabled val="1"/>
        </dgm:presLayoutVars>
      </dgm:prSet>
      <dgm:spPr/>
      <dgm:t>
        <a:bodyPr/>
        <a:lstStyle/>
        <a:p>
          <a:endParaRPr lang="en-US"/>
        </a:p>
      </dgm:t>
    </dgm:pt>
    <dgm:pt modelId="{747A9805-B7DE-4591-87A8-BC406D99AB40}" type="pres">
      <dgm:prSet presAssocID="{411D7316-2F0E-4052-BE0A-54C1D735F4AF}" presName="sibTrans" presStyleCnt="0"/>
      <dgm:spPr/>
    </dgm:pt>
    <dgm:pt modelId="{38774323-B664-4E74-A023-FF6F7429021A}" type="pres">
      <dgm:prSet presAssocID="{B2D1F798-7A77-4A2E-A3F8-31A1B3AFB4DC}" presName="node" presStyleLbl="node1" presStyleIdx="1" presStyleCnt="3">
        <dgm:presLayoutVars>
          <dgm:bulletEnabled val="1"/>
        </dgm:presLayoutVars>
      </dgm:prSet>
      <dgm:spPr/>
      <dgm:t>
        <a:bodyPr/>
        <a:lstStyle/>
        <a:p>
          <a:endParaRPr lang="en-US"/>
        </a:p>
      </dgm:t>
    </dgm:pt>
    <dgm:pt modelId="{82BE1D94-D54D-428C-A882-80942E625CCC}" type="pres">
      <dgm:prSet presAssocID="{585E9B00-7EBC-4E47-AF44-1E7972F89047}" presName="sibTrans" presStyleCnt="0"/>
      <dgm:spPr/>
    </dgm:pt>
    <dgm:pt modelId="{9FC4EC82-EDA2-46E1-B5D5-ACE059D3C54D}" type="pres">
      <dgm:prSet presAssocID="{7F796CEF-66C5-4277-A737-B824509F0220}" presName="node" presStyleLbl="node1" presStyleIdx="2" presStyleCnt="3">
        <dgm:presLayoutVars>
          <dgm:bulletEnabled val="1"/>
        </dgm:presLayoutVars>
      </dgm:prSet>
      <dgm:spPr/>
      <dgm:t>
        <a:bodyPr/>
        <a:lstStyle/>
        <a:p>
          <a:endParaRPr lang="en-US"/>
        </a:p>
      </dgm:t>
    </dgm:pt>
  </dgm:ptLst>
  <dgm:cxnLst>
    <dgm:cxn modelId="{0158CA8B-78BE-44D9-8A42-831BB0BDA841}" type="presOf" srcId="{B2D1F798-7A77-4A2E-A3F8-31A1B3AFB4DC}" destId="{38774323-B664-4E74-A023-FF6F7429021A}" srcOrd="0" destOrd="0" presId="urn:microsoft.com/office/officeart/2005/8/layout/default"/>
    <dgm:cxn modelId="{4FE52109-1C9E-4B24-A30D-19F2AD37190B}" type="presOf" srcId="{02DA8979-1B2D-45A5-B65A-56DD5E3DD422}" destId="{EAF177F5-4EE9-498B-8410-3215D07B5E75}" srcOrd="0" destOrd="0" presId="urn:microsoft.com/office/officeart/2005/8/layout/default"/>
    <dgm:cxn modelId="{BA8718E1-BB61-4DD0-B9F1-2E91D3A85839}" srcId="{F4FCC3B9-DA3E-4A00-9298-36ECB246840A}" destId="{7F796CEF-66C5-4277-A737-B824509F0220}" srcOrd="2" destOrd="0" parTransId="{2767DBF9-73DF-43A9-B47C-5A75AA37C3D0}" sibTransId="{D9B1E4A4-F9D7-4AD4-97C0-D32705C6CE44}"/>
    <dgm:cxn modelId="{1C25E1D9-25A8-4099-96E8-247BA9CB08E7}" srcId="{F4FCC3B9-DA3E-4A00-9298-36ECB246840A}" destId="{02DA8979-1B2D-45A5-B65A-56DD5E3DD422}" srcOrd="0" destOrd="0" parTransId="{F6B515C8-6FF1-4F36-8BC1-F571CFFBCAD8}" sibTransId="{411D7316-2F0E-4052-BE0A-54C1D735F4AF}"/>
    <dgm:cxn modelId="{81268291-D756-4963-B476-DB14403BC32F}" type="presOf" srcId="{F4FCC3B9-DA3E-4A00-9298-36ECB246840A}" destId="{5BFD04D0-9A6C-4078-B09B-38211D7352C8}" srcOrd="0" destOrd="0" presId="urn:microsoft.com/office/officeart/2005/8/layout/default"/>
    <dgm:cxn modelId="{DC07DB08-0BA6-4088-980D-8A7C34DD10DA}" srcId="{F4FCC3B9-DA3E-4A00-9298-36ECB246840A}" destId="{B2D1F798-7A77-4A2E-A3F8-31A1B3AFB4DC}" srcOrd="1" destOrd="0" parTransId="{CBE64558-AE28-43A3-97AF-280D025863FB}" sibTransId="{585E9B00-7EBC-4E47-AF44-1E7972F89047}"/>
    <dgm:cxn modelId="{360BF2B0-AC14-424F-89EA-3BF61C0CA90B}" type="presOf" srcId="{7F796CEF-66C5-4277-A737-B824509F0220}" destId="{9FC4EC82-EDA2-46E1-B5D5-ACE059D3C54D}" srcOrd="0" destOrd="0" presId="urn:microsoft.com/office/officeart/2005/8/layout/default"/>
    <dgm:cxn modelId="{9D9D537B-233C-4A2E-9BE5-19F38C216C7D}" type="presParOf" srcId="{5BFD04D0-9A6C-4078-B09B-38211D7352C8}" destId="{EAF177F5-4EE9-498B-8410-3215D07B5E75}" srcOrd="0" destOrd="0" presId="urn:microsoft.com/office/officeart/2005/8/layout/default"/>
    <dgm:cxn modelId="{4BFAEB04-FB76-48D1-A78F-C9D96D8B4CD8}" type="presParOf" srcId="{5BFD04D0-9A6C-4078-B09B-38211D7352C8}" destId="{747A9805-B7DE-4591-87A8-BC406D99AB40}" srcOrd="1" destOrd="0" presId="urn:microsoft.com/office/officeart/2005/8/layout/default"/>
    <dgm:cxn modelId="{4313E7F8-2E49-4997-BB9F-FC9FEEEECF1D}" type="presParOf" srcId="{5BFD04D0-9A6C-4078-B09B-38211D7352C8}" destId="{38774323-B664-4E74-A023-FF6F7429021A}" srcOrd="2" destOrd="0" presId="urn:microsoft.com/office/officeart/2005/8/layout/default"/>
    <dgm:cxn modelId="{28370049-89AB-4F92-98FC-204583907A0F}" type="presParOf" srcId="{5BFD04D0-9A6C-4078-B09B-38211D7352C8}" destId="{82BE1D94-D54D-428C-A882-80942E625CCC}" srcOrd="3" destOrd="0" presId="urn:microsoft.com/office/officeart/2005/8/layout/default"/>
    <dgm:cxn modelId="{8EA314E8-FEDC-4A22-A892-591057FB4B83}" type="presParOf" srcId="{5BFD04D0-9A6C-4078-B09B-38211D7352C8}" destId="{9FC4EC82-EDA2-46E1-B5D5-ACE059D3C54D}" srcOrd="4"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8EB3CDA9-0EE8-43FE-AC03-BD948B0EB472}" type="doc">
      <dgm:prSet loTypeId="urn:microsoft.com/office/officeart/2005/8/layout/default" loCatId="list" qsTypeId="urn:microsoft.com/office/officeart/2005/8/quickstyle/3d1" qsCatId="3D" csTypeId="urn:microsoft.com/office/officeart/2005/8/colors/accent2_2" csCatId="accent2" phldr="1"/>
      <dgm:spPr/>
      <dgm:t>
        <a:bodyPr/>
        <a:lstStyle/>
        <a:p>
          <a:endParaRPr lang="en-US"/>
        </a:p>
      </dgm:t>
    </dgm:pt>
    <dgm:pt modelId="{EE730970-AB6B-430D-ADA7-97CBAA406C51}">
      <dgm:prSet phldrT="[Text]"/>
      <dgm:spPr/>
      <dgm:t>
        <a:bodyPr/>
        <a:lstStyle/>
        <a:p>
          <a:r>
            <a:rPr lang="en-US" dirty="0" smtClean="0"/>
            <a:t>Brainstorming</a:t>
          </a:r>
          <a:endParaRPr lang="en-US" dirty="0"/>
        </a:p>
      </dgm:t>
    </dgm:pt>
    <dgm:pt modelId="{15F068B8-9400-41D8-A796-81A2D1E2B7B0}" type="parTrans" cxnId="{B2E24E1C-0287-485A-9F68-202C6DB1BF35}">
      <dgm:prSet/>
      <dgm:spPr/>
      <dgm:t>
        <a:bodyPr/>
        <a:lstStyle/>
        <a:p>
          <a:endParaRPr lang="en-US"/>
        </a:p>
      </dgm:t>
    </dgm:pt>
    <dgm:pt modelId="{2C9A508F-8F5F-41F3-A826-DB3E63AAE084}" type="sibTrans" cxnId="{B2E24E1C-0287-485A-9F68-202C6DB1BF35}">
      <dgm:prSet/>
      <dgm:spPr/>
      <dgm:t>
        <a:bodyPr/>
        <a:lstStyle/>
        <a:p>
          <a:endParaRPr lang="en-US"/>
        </a:p>
      </dgm:t>
    </dgm:pt>
    <dgm:pt modelId="{00B051FD-DFB1-4490-B3BE-D2E0600128EB}">
      <dgm:prSet phldrT="[Text]"/>
      <dgm:spPr/>
      <dgm:t>
        <a:bodyPr/>
        <a:lstStyle/>
        <a:p>
          <a:r>
            <a:rPr lang="en-US" dirty="0" smtClean="0"/>
            <a:t>Nominal Group Technique</a:t>
          </a:r>
          <a:endParaRPr lang="en-US" dirty="0"/>
        </a:p>
      </dgm:t>
    </dgm:pt>
    <dgm:pt modelId="{D297B424-2242-4678-9525-BF1F263088AF}" type="parTrans" cxnId="{03DB8B6A-6937-45D2-8B69-E6893E6237EB}">
      <dgm:prSet/>
      <dgm:spPr/>
      <dgm:t>
        <a:bodyPr/>
        <a:lstStyle/>
        <a:p>
          <a:endParaRPr lang="en-US"/>
        </a:p>
      </dgm:t>
    </dgm:pt>
    <dgm:pt modelId="{A01A8289-6063-4859-89F4-7E2913F090BE}" type="sibTrans" cxnId="{03DB8B6A-6937-45D2-8B69-E6893E6237EB}">
      <dgm:prSet/>
      <dgm:spPr/>
      <dgm:t>
        <a:bodyPr/>
        <a:lstStyle/>
        <a:p>
          <a:endParaRPr lang="en-US"/>
        </a:p>
      </dgm:t>
    </dgm:pt>
    <dgm:pt modelId="{0AC38BDC-43F8-4137-8571-962A6021225C}">
      <dgm:prSet phldrT="[Text]"/>
      <dgm:spPr/>
      <dgm:t>
        <a:bodyPr/>
        <a:lstStyle/>
        <a:p>
          <a:r>
            <a:rPr lang="en-US" dirty="0" smtClean="0"/>
            <a:t>Delphi Technique</a:t>
          </a:r>
          <a:endParaRPr lang="en-US" dirty="0"/>
        </a:p>
      </dgm:t>
    </dgm:pt>
    <dgm:pt modelId="{81BE3AF6-5FC5-4400-8EBA-FCB08EF958B4}" type="parTrans" cxnId="{B0F5C82E-348A-497F-BA11-AEBB0961CEF4}">
      <dgm:prSet/>
      <dgm:spPr/>
      <dgm:t>
        <a:bodyPr/>
        <a:lstStyle/>
        <a:p>
          <a:endParaRPr lang="en-US"/>
        </a:p>
      </dgm:t>
    </dgm:pt>
    <dgm:pt modelId="{2BFC4BB2-050D-4B37-A08E-A40B4DD396B9}" type="sibTrans" cxnId="{B0F5C82E-348A-497F-BA11-AEBB0961CEF4}">
      <dgm:prSet/>
      <dgm:spPr/>
      <dgm:t>
        <a:bodyPr/>
        <a:lstStyle/>
        <a:p>
          <a:endParaRPr lang="en-US"/>
        </a:p>
      </dgm:t>
    </dgm:pt>
    <dgm:pt modelId="{3C6BD518-3A89-4381-A54F-5B4C5E4F67E8}">
      <dgm:prSet phldrT="[Text]"/>
      <dgm:spPr/>
      <dgm:t>
        <a:bodyPr/>
        <a:lstStyle/>
        <a:p>
          <a:r>
            <a:rPr lang="en-US" dirty="0" smtClean="0"/>
            <a:t>Quality Circles</a:t>
          </a:r>
          <a:endParaRPr lang="en-US" dirty="0"/>
        </a:p>
      </dgm:t>
    </dgm:pt>
    <dgm:pt modelId="{59C5B828-586C-4DC0-ADF4-A98D08870ABF}" type="parTrans" cxnId="{BBBE085E-A2CA-4576-9C9B-01EAD0DC4756}">
      <dgm:prSet/>
      <dgm:spPr/>
      <dgm:t>
        <a:bodyPr/>
        <a:lstStyle/>
        <a:p>
          <a:endParaRPr lang="en-US"/>
        </a:p>
      </dgm:t>
    </dgm:pt>
    <dgm:pt modelId="{CA8BB9DB-E4EF-4F36-9B33-0911F773BB02}" type="sibTrans" cxnId="{BBBE085E-A2CA-4576-9C9B-01EAD0DC4756}">
      <dgm:prSet/>
      <dgm:spPr/>
      <dgm:t>
        <a:bodyPr/>
        <a:lstStyle/>
        <a:p>
          <a:endParaRPr lang="en-US"/>
        </a:p>
      </dgm:t>
    </dgm:pt>
    <dgm:pt modelId="{2F889A87-6DD7-49EE-AC9A-E97109B5CAC2}">
      <dgm:prSet phldrT="[Text]"/>
      <dgm:spPr/>
      <dgm:t>
        <a:bodyPr/>
        <a:lstStyle/>
        <a:p>
          <a:r>
            <a:rPr lang="en-US" dirty="0" smtClean="0"/>
            <a:t>Heuristic Technique</a:t>
          </a:r>
          <a:endParaRPr lang="en-US" dirty="0"/>
        </a:p>
      </dgm:t>
    </dgm:pt>
    <dgm:pt modelId="{327E1EB4-270A-4E0B-9029-C8443F47B4E2}" type="parTrans" cxnId="{0107E340-FD6A-4FCD-9D55-F51631901E75}">
      <dgm:prSet/>
      <dgm:spPr/>
      <dgm:t>
        <a:bodyPr/>
        <a:lstStyle/>
        <a:p>
          <a:endParaRPr lang="en-US"/>
        </a:p>
      </dgm:t>
    </dgm:pt>
    <dgm:pt modelId="{7F21FDFC-3447-4822-A25F-1268C871A26E}" type="sibTrans" cxnId="{0107E340-FD6A-4FCD-9D55-F51631901E75}">
      <dgm:prSet/>
      <dgm:spPr/>
      <dgm:t>
        <a:bodyPr/>
        <a:lstStyle/>
        <a:p>
          <a:endParaRPr lang="en-US"/>
        </a:p>
      </dgm:t>
    </dgm:pt>
    <dgm:pt modelId="{86D304A2-3F3A-4EDC-B998-3E39D38752C5}">
      <dgm:prSet phldrT="[Text]"/>
      <dgm:spPr/>
      <dgm:t>
        <a:bodyPr/>
        <a:lstStyle/>
        <a:p>
          <a:r>
            <a:rPr lang="en-US" dirty="0" smtClean="0"/>
            <a:t>Participative Technique</a:t>
          </a:r>
          <a:endParaRPr lang="en-US" dirty="0"/>
        </a:p>
      </dgm:t>
    </dgm:pt>
    <dgm:pt modelId="{FC5E0675-D4C0-4839-BED0-2F214DC9B224}" type="parTrans" cxnId="{28B4D050-8B51-46D2-AA7F-BCACC0E8D37A}">
      <dgm:prSet/>
      <dgm:spPr/>
      <dgm:t>
        <a:bodyPr/>
        <a:lstStyle/>
        <a:p>
          <a:endParaRPr lang="en-US"/>
        </a:p>
      </dgm:t>
    </dgm:pt>
    <dgm:pt modelId="{25BC6D90-76D3-49F4-85DA-D5DA2088EE26}" type="sibTrans" cxnId="{28B4D050-8B51-46D2-AA7F-BCACC0E8D37A}">
      <dgm:prSet/>
      <dgm:spPr/>
      <dgm:t>
        <a:bodyPr/>
        <a:lstStyle/>
        <a:p>
          <a:endParaRPr lang="en-US"/>
        </a:p>
      </dgm:t>
    </dgm:pt>
    <dgm:pt modelId="{10A17145-FF08-47A0-9C54-F79BD4BD35BC}" type="pres">
      <dgm:prSet presAssocID="{8EB3CDA9-0EE8-43FE-AC03-BD948B0EB472}" presName="diagram" presStyleCnt="0">
        <dgm:presLayoutVars>
          <dgm:dir/>
          <dgm:resizeHandles val="exact"/>
        </dgm:presLayoutVars>
      </dgm:prSet>
      <dgm:spPr/>
      <dgm:t>
        <a:bodyPr/>
        <a:lstStyle/>
        <a:p>
          <a:endParaRPr lang="en-US"/>
        </a:p>
      </dgm:t>
    </dgm:pt>
    <dgm:pt modelId="{95D01CAA-4B22-46CD-BC3F-5C252D1FF310}" type="pres">
      <dgm:prSet presAssocID="{EE730970-AB6B-430D-ADA7-97CBAA406C51}" presName="node" presStyleLbl="node1" presStyleIdx="0" presStyleCnt="6">
        <dgm:presLayoutVars>
          <dgm:bulletEnabled val="1"/>
        </dgm:presLayoutVars>
      </dgm:prSet>
      <dgm:spPr/>
      <dgm:t>
        <a:bodyPr/>
        <a:lstStyle/>
        <a:p>
          <a:endParaRPr lang="en-US"/>
        </a:p>
      </dgm:t>
    </dgm:pt>
    <dgm:pt modelId="{ACC3EA60-527E-4027-9A11-A0DBDCE5CF4D}" type="pres">
      <dgm:prSet presAssocID="{2C9A508F-8F5F-41F3-A826-DB3E63AAE084}" presName="sibTrans" presStyleCnt="0"/>
      <dgm:spPr/>
      <dgm:t>
        <a:bodyPr/>
        <a:lstStyle/>
        <a:p>
          <a:endParaRPr lang="en-US"/>
        </a:p>
      </dgm:t>
    </dgm:pt>
    <dgm:pt modelId="{14DD426B-5D68-4F6B-914E-D95055E52F8B}" type="pres">
      <dgm:prSet presAssocID="{00B051FD-DFB1-4490-B3BE-D2E0600128EB}" presName="node" presStyleLbl="node1" presStyleIdx="1" presStyleCnt="6">
        <dgm:presLayoutVars>
          <dgm:bulletEnabled val="1"/>
        </dgm:presLayoutVars>
      </dgm:prSet>
      <dgm:spPr/>
      <dgm:t>
        <a:bodyPr/>
        <a:lstStyle/>
        <a:p>
          <a:endParaRPr lang="en-US"/>
        </a:p>
      </dgm:t>
    </dgm:pt>
    <dgm:pt modelId="{639BF46F-F935-4E3D-ABC5-90E8FF0DACEF}" type="pres">
      <dgm:prSet presAssocID="{A01A8289-6063-4859-89F4-7E2913F090BE}" presName="sibTrans" presStyleCnt="0"/>
      <dgm:spPr/>
      <dgm:t>
        <a:bodyPr/>
        <a:lstStyle/>
        <a:p>
          <a:endParaRPr lang="en-US"/>
        </a:p>
      </dgm:t>
    </dgm:pt>
    <dgm:pt modelId="{7E44ACB4-ECCA-47EB-94E8-5893A96DDBDC}" type="pres">
      <dgm:prSet presAssocID="{0AC38BDC-43F8-4137-8571-962A6021225C}" presName="node" presStyleLbl="node1" presStyleIdx="2" presStyleCnt="6">
        <dgm:presLayoutVars>
          <dgm:bulletEnabled val="1"/>
        </dgm:presLayoutVars>
      </dgm:prSet>
      <dgm:spPr/>
      <dgm:t>
        <a:bodyPr/>
        <a:lstStyle/>
        <a:p>
          <a:endParaRPr lang="en-US"/>
        </a:p>
      </dgm:t>
    </dgm:pt>
    <dgm:pt modelId="{E4B89B3F-18B3-47BD-B5D1-05C86D6FC9B3}" type="pres">
      <dgm:prSet presAssocID="{2BFC4BB2-050D-4B37-A08E-A40B4DD396B9}" presName="sibTrans" presStyleCnt="0"/>
      <dgm:spPr/>
      <dgm:t>
        <a:bodyPr/>
        <a:lstStyle/>
        <a:p>
          <a:endParaRPr lang="en-US"/>
        </a:p>
      </dgm:t>
    </dgm:pt>
    <dgm:pt modelId="{7D6D8F45-82B0-4442-8B1E-10D982DFB955}" type="pres">
      <dgm:prSet presAssocID="{3C6BD518-3A89-4381-A54F-5B4C5E4F67E8}" presName="node" presStyleLbl="node1" presStyleIdx="3" presStyleCnt="6">
        <dgm:presLayoutVars>
          <dgm:bulletEnabled val="1"/>
        </dgm:presLayoutVars>
      </dgm:prSet>
      <dgm:spPr/>
      <dgm:t>
        <a:bodyPr/>
        <a:lstStyle/>
        <a:p>
          <a:endParaRPr lang="en-US"/>
        </a:p>
      </dgm:t>
    </dgm:pt>
    <dgm:pt modelId="{BCEA9C90-5891-4394-B4CC-E80B5E45BA02}" type="pres">
      <dgm:prSet presAssocID="{CA8BB9DB-E4EF-4F36-9B33-0911F773BB02}" presName="sibTrans" presStyleCnt="0"/>
      <dgm:spPr/>
      <dgm:t>
        <a:bodyPr/>
        <a:lstStyle/>
        <a:p>
          <a:endParaRPr lang="en-US"/>
        </a:p>
      </dgm:t>
    </dgm:pt>
    <dgm:pt modelId="{F744705C-E058-4964-9F99-00758C774F45}" type="pres">
      <dgm:prSet presAssocID="{2F889A87-6DD7-49EE-AC9A-E97109B5CAC2}" presName="node" presStyleLbl="node1" presStyleIdx="4" presStyleCnt="6">
        <dgm:presLayoutVars>
          <dgm:bulletEnabled val="1"/>
        </dgm:presLayoutVars>
      </dgm:prSet>
      <dgm:spPr/>
      <dgm:t>
        <a:bodyPr/>
        <a:lstStyle/>
        <a:p>
          <a:endParaRPr lang="en-US"/>
        </a:p>
      </dgm:t>
    </dgm:pt>
    <dgm:pt modelId="{037C0063-4D4F-4864-AD24-553C0E0E2497}" type="pres">
      <dgm:prSet presAssocID="{7F21FDFC-3447-4822-A25F-1268C871A26E}" presName="sibTrans" presStyleCnt="0"/>
      <dgm:spPr/>
      <dgm:t>
        <a:bodyPr/>
        <a:lstStyle/>
        <a:p>
          <a:endParaRPr lang="en-US"/>
        </a:p>
      </dgm:t>
    </dgm:pt>
    <dgm:pt modelId="{0577E3EA-EC78-47DC-BC84-5435705C44AE}" type="pres">
      <dgm:prSet presAssocID="{86D304A2-3F3A-4EDC-B998-3E39D38752C5}" presName="node" presStyleLbl="node1" presStyleIdx="5" presStyleCnt="6">
        <dgm:presLayoutVars>
          <dgm:bulletEnabled val="1"/>
        </dgm:presLayoutVars>
      </dgm:prSet>
      <dgm:spPr/>
      <dgm:t>
        <a:bodyPr/>
        <a:lstStyle/>
        <a:p>
          <a:endParaRPr lang="en-US"/>
        </a:p>
      </dgm:t>
    </dgm:pt>
  </dgm:ptLst>
  <dgm:cxnLst>
    <dgm:cxn modelId="{BBBE085E-A2CA-4576-9C9B-01EAD0DC4756}" srcId="{8EB3CDA9-0EE8-43FE-AC03-BD948B0EB472}" destId="{3C6BD518-3A89-4381-A54F-5B4C5E4F67E8}" srcOrd="3" destOrd="0" parTransId="{59C5B828-586C-4DC0-ADF4-A98D08870ABF}" sibTransId="{CA8BB9DB-E4EF-4F36-9B33-0911F773BB02}"/>
    <dgm:cxn modelId="{28B4D050-8B51-46D2-AA7F-BCACC0E8D37A}" srcId="{8EB3CDA9-0EE8-43FE-AC03-BD948B0EB472}" destId="{86D304A2-3F3A-4EDC-B998-3E39D38752C5}" srcOrd="5" destOrd="0" parTransId="{FC5E0675-D4C0-4839-BED0-2F214DC9B224}" sibTransId="{25BC6D90-76D3-49F4-85DA-D5DA2088EE26}"/>
    <dgm:cxn modelId="{3BA59586-03AD-4573-8AEA-FE4C95F8C1F9}" type="presOf" srcId="{3C6BD518-3A89-4381-A54F-5B4C5E4F67E8}" destId="{7D6D8F45-82B0-4442-8B1E-10D982DFB955}" srcOrd="0" destOrd="0" presId="urn:microsoft.com/office/officeart/2005/8/layout/default"/>
    <dgm:cxn modelId="{6FC1A87E-9DD3-491E-9386-AADA4C678DE9}" type="presOf" srcId="{8EB3CDA9-0EE8-43FE-AC03-BD948B0EB472}" destId="{10A17145-FF08-47A0-9C54-F79BD4BD35BC}" srcOrd="0" destOrd="0" presId="urn:microsoft.com/office/officeart/2005/8/layout/default"/>
    <dgm:cxn modelId="{9A56A89E-71B5-4878-B851-9938AD92D1C4}" type="presOf" srcId="{0AC38BDC-43F8-4137-8571-962A6021225C}" destId="{7E44ACB4-ECCA-47EB-94E8-5893A96DDBDC}" srcOrd="0" destOrd="0" presId="urn:microsoft.com/office/officeart/2005/8/layout/default"/>
    <dgm:cxn modelId="{0107E340-FD6A-4FCD-9D55-F51631901E75}" srcId="{8EB3CDA9-0EE8-43FE-AC03-BD948B0EB472}" destId="{2F889A87-6DD7-49EE-AC9A-E97109B5CAC2}" srcOrd="4" destOrd="0" parTransId="{327E1EB4-270A-4E0B-9029-C8443F47B4E2}" sibTransId="{7F21FDFC-3447-4822-A25F-1268C871A26E}"/>
    <dgm:cxn modelId="{A758D673-EFE2-4BDA-82E4-B1273D948582}" type="presOf" srcId="{86D304A2-3F3A-4EDC-B998-3E39D38752C5}" destId="{0577E3EA-EC78-47DC-BC84-5435705C44AE}" srcOrd="0" destOrd="0" presId="urn:microsoft.com/office/officeart/2005/8/layout/default"/>
    <dgm:cxn modelId="{B0F5C82E-348A-497F-BA11-AEBB0961CEF4}" srcId="{8EB3CDA9-0EE8-43FE-AC03-BD948B0EB472}" destId="{0AC38BDC-43F8-4137-8571-962A6021225C}" srcOrd="2" destOrd="0" parTransId="{81BE3AF6-5FC5-4400-8EBA-FCB08EF958B4}" sibTransId="{2BFC4BB2-050D-4B37-A08E-A40B4DD396B9}"/>
    <dgm:cxn modelId="{70D46BA7-E475-4360-B797-8FF679CCFE18}" type="presOf" srcId="{2F889A87-6DD7-49EE-AC9A-E97109B5CAC2}" destId="{F744705C-E058-4964-9F99-00758C774F45}" srcOrd="0" destOrd="0" presId="urn:microsoft.com/office/officeart/2005/8/layout/default"/>
    <dgm:cxn modelId="{15C55A1B-194A-41E3-8188-41BB1BD4D226}" type="presOf" srcId="{00B051FD-DFB1-4490-B3BE-D2E0600128EB}" destId="{14DD426B-5D68-4F6B-914E-D95055E52F8B}" srcOrd="0" destOrd="0" presId="urn:microsoft.com/office/officeart/2005/8/layout/default"/>
    <dgm:cxn modelId="{B2E24E1C-0287-485A-9F68-202C6DB1BF35}" srcId="{8EB3CDA9-0EE8-43FE-AC03-BD948B0EB472}" destId="{EE730970-AB6B-430D-ADA7-97CBAA406C51}" srcOrd="0" destOrd="0" parTransId="{15F068B8-9400-41D8-A796-81A2D1E2B7B0}" sibTransId="{2C9A508F-8F5F-41F3-A826-DB3E63AAE084}"/>
    <dgm:cxn modelId="{469341F6-532B-4B1A-923D-347155511B43}" type="presOf" srcId="{EE730970-AB6B-430D-ADA7-97CBAA406C51}" destId="{95D01CAA-4B22-46CD-BC3F-5C252D1FF310}" srcOrd="0" destOrd="0" presId="urn:microsoft.com/office/officeart/2005/8/layout/default"/>
    <dgm:cxn modelId="{03DB8B6A-6937-45D2-8B69-E6893E6237EB}" srcId="{8EB3CDA9-0EE8-43FE-AC03-BD948B0EB472}" destId="{00B051FD-DFB1-4490-B3BE-D2E0600128EB}" srcOrd="1" destOrd="0" parTransId="{D297B424-2242-4678-9525-BF1F263088AF}" sibTransId="{A01A8289-6063-4859-89F4-7E2913F090BE}"/>
    <dgm:cxn modelId="{65BE32D1-E7BB-4261-A9E0-BD71C3A464A0}" type="presParOf" srcId="{10A17145-FF08-47A0-9C54-F79BD4BD35BC}" destId="{95D01CAA-4B22-46CD-BC3F-5C252D1FF310}" srcOrd="0" destOrd="0" presId="urn:microsoft.com/office/officeart/2005/8/layout/default"/>
    <dgm:cxn modelId="{824AC6D9-DCE5-41E3-87D3-CEE0BE30B4E6}" type="presParOf" srcId="{10A17145-FF08-47A0-9C54-F79BD4BD35BC}" destId="{ACC3EA60-527E-4027-9A11-A0DBDCE5CF4D}" srcOrd="1" destOrd="0" presId="urn:microsoft.com/office/officeart/2005/8/layout/default"/>
    <dgm:cxn modelId="{3C55F869-A78B-4713-AC6C-8143EF9C5E58}" type="presParOf" srcId="{10A17145-FF08-47A0-9C54-F79BD4BD35BC}" destId="{14DD426B-5D68-4F6B-914E-D95055E52F8B}" srcOrd="2" destOrd="0" presId="urn:microsoft.com/office/officeart/2005/8/layout/default"/>
    <dgm:cxn modelId="{61DC3932-79B6-486A-BA36-C4133DCC24E8}" type="presParOf" srcId="{10A17145-FF08-47A0-9C54-F79BD4BD35BC}" destId="{639BF46F-F935-4E3D-ABC5-90E8FF0DACEF}" srcOrd="3" destOrd="0" presId="urn:microsoft.com/office/officeart/2005/8/layout/default"/>
    <dgm:cxn modelId="{3EB43060-8C7C-4F86-AE75-9ADE3F4DCEA2}" type="presParOf" srcId="{10A17145-FF08-47A0-9C54-F79BD4BD35BC}" destId="{7E44ACB4-ECCA-47EB-94E8-5893A96DDBDC}" srcOrd="4" destOrd="0" presId="urn:microsoft.com/office/officeart/2005/8/layout/default"/>
    <dgm:cxn modelId="{8F6DDFBE-D0E5-4A1B-9BB2-DA8AE8971FF7}" type="presParOf" srcId="{10A17145-FF08-47A0-9C54-F79BD4BD35BC}" destId="{E4B89B3F-18B3-47BD-B5D1-05C86D6FC9B3}" srcOrd="5" destOrd="0" presId="urn:microsoft.com/office/officeart/2005/8/layout/default"/>
    <dgm:cxn modelId="{EE25C5D1-307F-4605-A9D6-02DF924DAB06}" type="presParOf" srcId="{10A17145-FF08-47A0-9C54-F79BD4BD35BC}" destId="{7D6D8F45-82B0-4442-8B1E-10D982DFB955}" srcOrd="6" destOrd="0" presId="urn:microsoft.com/office/officeart/2005/8/layout/default"/>
    <dgm:cxn modelId="{2F733EF7-42C9-4DD1-A5C8-B1F9001835F0}" type="presParOf" srcId="{10A17145-FF08-47A0-9C54-F79BD4BD35BC}" destId="{BCEA9C90-5891-4394-B4CC-E80B5E45BA02}" srcOrd="7" destOrd="0" presId="urn:microsoft.com/office/officeart/2005/8/layout/default"/>
    <dgm:cxn modelId="{BCECB84B-ABEF-48B9-953F-EDA30B1C7B04}" type="presParOf" srcId="{10A17145-FF08-47A0-9C54-F79BD4BD35BC}" destId="{F744705C-E058-4964-9F99-00758C774F45}" srcOrd="8" destOrd="0" presId="urn:microsoft.com/office/officeart/2005/8/layout/default"/>
    <dgm:cxn modelId="{FA3BC969-2DC6-40B7-B54B-235F20EE8B66}" type="presParOf" srcId="{10A17145-FF08-47A0-9C54-F79BD4BD35BC}" destId="{037C0063-4D4F-4864-AD24-553C0E0E2497}" srcOrd="9" destOrd="0" presId="urn:microsoft.com/office/officeart/2005/8/layout/default"/>
    <dgm:cxn modelId="{CF937B1A-951A-470C-8C71-A69A3F608AD6}" type="presParOf" srcId="{10A17145-FF08-47A0-9C54-F79BD4BD35BC}" destId="{0577E3EA-EC78-47DC-BC84-5435705C44AE}" srcOrd="10"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endParaRPr lang="en-US"/>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D0C2AE08-FDFF-4ED3-9929-8CA22328C3D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50D37831-6CEA-42D0-B26A-817C7295961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D37831-6CEA-42D0-B26A-817C72959613}"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5867400" cy="6858000"/>
            <a:chOff x="0" y="0"/>
            <a:chExt cx="3696" cy="4320"/>
          </a:xfrm>
        </p:grpSpPr>
        <p:sp>
          <p:nvSpPr>
            <p:cNvPr id="24579"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charset="0"/>
              </a:endParaRPr>
            </a:p>
          </p:txBody>
        </p:sp>
        <p:sp>
          <p:nvSpPr>
            <p:cNvPr id="24580"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charset="0"/>
              </a:endParaRPr>
            </a:p>
          </p:txBody>
        </p:sp>
      </p:grpSp>
      <p:grpSp>
        <p:nvGrpSpPr>
          <p:cNvPr id="24581" name="Group 5"/>
          <p:cNvGrpSpPr>
            <a:grpSpLocks/>
          </p:cNvGrpSpPr>
          <p:nvPr/>
        </p:nvGrpSpPr>
        <p:grpSpPr bwMode="auto">
          <a:xfrm>
            <a:off x="3635375" y="4868863"/>
            <a:ext cx="4876800" cy="319087"/>
            <a:chOff x="2288" y="3080"/>
            <a:chExt cx="3072" cy="201"/>
          </a:xfrm>
        </p:grpSpPr>
        <p:sp>
          <p:nvSpPr>
            <p:cNvPr id="24582"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24583"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2458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4587" name="Rectangle 11"/>
          <p:cNvSpPr>
            <a:spLocks noGrp="1" noChangeArrowheads="1"/>
          </p:cNvSpPr>
          <p:nvPr>
            <p:ph type="sldNum" sz="quarter" idx="4"/>
          </p:nvPr>
        </p:nvSpPr>
        <p:spPr>
          <a:xfrm>
            <a:off x="215900" y="6273800"/>
            <a:ext cx="360363" cy="584200"/>
          </a:xfrm>
          <a:prstGeom prst="rect">
            <a:avLst/>
          </a:prstGeom>
        </p:spPr>
        <p:txBody>
          <a:bodyPr anchorCtr="0"/>
          <a:lstStyle>
            <a:lvl1pPr>
              <a:defRPr sz="1200"/>
            </a:lvl1pPr>
          </a:lstStyle>
          <a:p>
            <a:fld id="{64D08746-2275-4035-91FE-6EAD5C043E79}" type="slidenum">
              <a:rPr lang="en-US"/>
              <a:pPr/>
              <a:t>‹#›</a:t>
            </a:fld>
            <a:endParaRPr lang="en-US"/>
          </a:p>
        </p:txBody>
      </p:sp>
      <p:sp>
        <p:nvSpPr>
          <p:cNvPr id="2458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24590" name="Text Box 14"/>
          <p:cNvSpPr txBox="1">
            <a:spLocks noChangeArrowheads="1"/>
          </p:cNvSpPr>
          <p:nvPr userDrawn="1"/>
        </p:nvSpPr>
        <p:spPr bwMode="auto">
          <a:xfrm>
            <a:off x="3959225" y="4941888"/>
            <a:ext cx="4068763" cy="214312"/>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0" y="6369050"/>
            <a:ext cx="587375" cy="488950"/>
          </a:xfrm>
          <a:prstGeom prst="rect">
            <a:avLst/>
          </a:prstGeom>
        </p:spPr>
        <p:txBody>
          <a:bodyPr/>
          <a:lstStyle>
            <a:lvl1pPr>
              <a:defRPr/>
            </a:lvl1pPr>
          </a:lstStyle>
          <a:p>
            <a:fld id="{38D63511-F2EE-4D8C-96D9-5EEC059ACAAF}"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0" y="6369050"/>
            <a:ext cx="587375" cy="488950"/>
          </a:xfrm>
          <a:prstGeom prst="rect">
            <a:avLst/>
          </a:prstGeom>
        </p:spPr>
        <p:txBody>
          <a:bodyPr/>
          <a:lstStyle>
            <a:lvl1pPr>
              <a:defRPr/>
            </a:lvl1pPr>
          </a:lstStyle>
          <a:p>
            <a:fld id="{01BD389E-42B7-4E69-8503-1A795FFDD56E}"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0" y="6369050"/>
            <a:ext cx="587375" cy="488950"/>
          </a:xfrm>
          <a:prstGeom prst="rect">
            <a:avLst/>
          </a:prstGeom>
        </p:spPr>
        <p:txBody>
          <a:bodyPr/>
          <a:lstStyle>
            <a:lvl1pPr>
              <a:defRPr/>
            </a:lvl1pPr>
          </a:lstStyle>
          <a:p>
            <a:fld id="{17874236-CC72-4DB8-95B9-2B272CDB84E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0" y="6369050"/>
            <a:ext cx="587375" cy="488950"/>
          </a:xfrm>
          <a:prstGeom prst="rect">
            <a:avLst/>
          </a:prstGeom>
        </p:spPr>
        <p:txBody>
          <a:bodyPr/>
          <a:lstStyle>
            <a:lvl1pPr>
              <a:defRPr/>
            </a:lvl1pPr>
          </a:lstStyle>
          <a:p>
            <a:fld id="{57301468-3699-4DA3-B8FD-68762082D7E7}"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0" y="6369050"/>
            <a:ext cx="587375" cy="488950"/>
          </a:xfrm>
          <a:prstGeom prst="rect">
            <a:avLst/>
          </a:prstGeom>
        </p:spPr>
        <p:txBody>
          <a:bodyPr/>
          <a:lstStyle>
            <a:lvl1pPr>
              <a:defRPr/>
            </a:lvl1pPr>
          </a:lstStyle>
          <a:p>
            <a:fld id="{C131B47C-3300-4E0A-A554-D642090FAD9A}"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0" y="6369050"/>
            <a:ext cx="587375" cy="488950"/>
          </a:xfrm>
          <a:prstGeom prst="rect">
            <a:avLst/>
          </a:prstGeom>
        </p:spPr>
        <p:txBody>
          <a:bodyPr/>
          <a:lstStyle>
            <a:lvl1pPr>
              <a:defRPr/>
            </a:lvl1pPr>
          </a:lstStyle>
          <a:p>
            <a:fld id="{A6F3080D-E73B-47E3-AC92-7D5904ECFE0A}"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0" y="6369050"/>
            <a:ext cx="587375" cy="488950"/>
          </a:xfrm>
          <a:prstGeom prst="rect">
            <a:avLst/>
          </a:prstGeom>
        </p:spPr>
        <p:txBody>
          <a:bodyPr/>
          <a:lstStyle>
            <a:lvl1pPr>
              <a:defRPr/>
            </a:lvl1pPr>
          </a:lstStyle>
          <a:p>
            <a:fld id="{229ECA2C-D3BF-493A-BA40-38552608FA36}"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0" y="6369050"/>
            <a:ext cx="587375" cy="488950"/>
          </a:xfrm>
          <a:prstGeom prst="rect">
            <a:avLst/>
          </a:prstGeom>
        </p:spPr>
        <p:txBody>
          <a:bodyPr/>
          <a:lstStyle>
            <a:lvl1pPr>
              <a:defRPr/>
            </a:lvl1pPr>
          </a:lstStyle>
          <a:p>
            <a:fld id="{88ABCFCF-678B-4434-9122-0D99C5DF4EDC}"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0" y="6369050"/>
            <a:ext cx="587375" cy="488950"/>
          </a:xfrm>
          <a:prstGeom prst="rect">
            <a:avLst/>
          </a:prstGeom>
        </p:spPr>
        <p:txBody>
          <a:bodyPr/>
          <a:lstStyle>
            <a:lvl1pPr>
              <a:defRPr/>
            </a:lvl1pPr>
          </a:lstStyle>
          <a:p>
            <a:fld id="{7B94ED1C-3F1A-4D07-B8E7-F14EE0913CF6}"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0"/>
            <a:ext cx="7620000" cy="6858000"/>
            <a:chOff x="0" y="0"/>
            <a:chExt cx="4800" cy="4320"/>
          </a:xfrm>
        </p:grpSpPr>
        <p:grpSp>
          <p:nvGrpSpPr>
            <p:cNvPr id="23555" name="Group 3"/>
            <p:cNvGrpSpPr>
              <a:grpSpLocks/>
            </p:cNvGrpSpPr>
            <p:nvPr userDrawn="1"/>
          </p:nvGrpSpPr>
          <p:grpSpPr bwMode="auto">
            <a:xfrm>
              <a:off x="0" y="0"/>
              <a:ext cx="2016" cy="4320"/>
              <a:chOff x="0" y="0"/>
              <a:chExt cx="2016" cy="4320"/>
            </a:xfrm>
          </p:grpSpPr>
          <p:sp>
            <p:nvSpPr>
              <p:cNvPr id="2355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2355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23558" name="Group 6"/>
            <p:cNvGrpSpPr>
              <a:grpSpLocks/>
            </p:cNvGrpSpPr>
            <p:nvPr/>
          </p:nvGrpSpPr>
          <p:grpSpPr bwMode="auto">
            <a:xfrm>
              <a:off x="144" y="1248"/>
              <a:ext cx="4656" cy="201"/>
              <a:chOff x="144" y="1248"/>
              <a:chExt cx="4656" cy="201"/>
            </a:xfrm>
          </p:grpSpPr>
          <p:sp>
            <p:nvSpPr>
              <p:cNvPr id="2355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2356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23561"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3562"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nLst>
      <p:par>
        <p:cTn id="1" dur="indefinite" restart="never" nodeType="tmRoot"/>
      </p:par>
    </p:tnLst>
  </p:timing>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AutoShape 6"/>
          <p:cNvSpPr>
            <a:spLocks noGrp="1" noChangeArrowheads="1"/>
          </p:cNvSpPr>
          <p:nvPr>
            <p:ph type="ctrTitle"/>
          </p:nvPr>
        </p:nvSpPr>
        <p:spPr>
          <a:xfrm>
            <a:off x="576263" y="990600"/>
            <a:ext cx="8567737" cy="1905000"/>
          </a:xfrm>
        </p:spPr>
        <p:txBody>
          <a:bodyPr/>
          <a:lstStyle/>
          <a:p>
            <a:r>
              <a:rPr lang="en-US"/>
              <a:t>Managerial Decision Making</a:t>
            </a:r>
          </a:p>
        </p:txBody>
      </p:sp>
      <p:pic>
        <p:nvPicPr>
          <p:cNvPr id="5122" name="Picture 2"/>
          <p:cNvPicPr>
            <a:picLocks noChangeAspect="1" noChangeArrowheads="1"/>
          </p:cNvPicPr>
          <p:nvPr/>
        </p:nvPicPr>
        <p:blipFill>
          <a:blip r:embed="rId2"/>
          <a:srcRect/>
          <a:stretch>
            <a:fillRect/>
          </a:stretch>
        </p:blipFill>
        <p:spPr bwMode="auto">
          <a:xfrm>
            <a:off x="5508625" y="2852738"/>
            <a:ext cx="2555875" cy="2003425"/>
          </a:xfrm>
          <a:prstGeom prst="rect">
            <a:avLst/>
          </a:prstGeom>
          <a:noFill/>
          <a:ln w="9525">
            <a:noFill/>
            <a:miter lim="800000"/>
            <a:headEnd/>
            <a:tailEnd/>
          </a:ln>
        </p:spPr>
      </p:pic>
      <p:sp>
        <p:nvSpPr>
          <p:cNvPr id="5123" name="Text Box 3"/>
          <p:cNvSpPr txBox="1">
            <a:spLocks noChangeArrowheads="1"/>
          </p:cNvSpPr>
          <p:nvPr/>
        </p:nvSpPr>
        <p:spPr bwMode="auto">
          <a:xfrm rot="16200000">
            <a:off x="4279900" y="3613151"/>
            <a:ext cx="1692275" cy="457200"/>
          </a:xfrm>
          <a:prstGeom prst="rect">
            <a:avLst/>
          </a:prstGeom>
          <a:noFill/>
          <a:ln w="9525">
            <a:noFill/>
            <a:miter lim="800000"/>
            <a:headEnd/>
            <a:tailEnd/>
          </a:ln>
          <a:effectLst/>
        </p:spPr>
        <p:txBody>
          <a:bodyPr>
            <a:spAutoFit/>
          </a:bodyPr>
          <a:lstStyle/>
          <a:p>
            <a:pPr>
              <a:spcBef>
                <a:spcPct val="50000"/>
              </a:spcBef>
            </a:pPr>
            <a:r>
              <a:rPr lang="en-US" sz="2400" dirty="0" smtClean="0"/>
              <a:t>Chapter 4</a:t>
            </a:r>
            <a:endParaRPr lang="en-US"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Programmed Decision Making Techniques</a:t>
            </a:r>
            <a:endParaRPr lang="en-US" dirty="0"/>
          </a:p>
        </p:txBody>
      </p:sp>
      <p:pic>
        <p:nvPicPr>
          <p:cNvPr id="4" name="Content Placeholder 3" descr="Modern-Techniques-For-Making-Programmed-Decisions.png"/>
          <p:cNvPicPr>
            <a:picLocks noGrp="1" noChangeAspect="1"/>
          </p:cNvPicPr>
          <p:nvPr>
            <p:ph idx="1"/>
          </p:nvPr>
        </p:nvPicPr>
        <p:blipFill>
          <a:blip r:embed="rId2">
            <a:duotone>
              <a:prstClr val="black"/>
              <a:srgbClr val="D9C3A5">
                <a:tint val="50000"/>
                <a:satMod val="180000"/>
              </a:srgbClr>
            </a:duotone>
          </a:blip>
          <a:stretch>
            <a:fillRect/>
          </a:stretch>
        </p:blipFill>
        <p:spPr>
          <a:xfrm>
            <a:off x="1322344" y="1785915"/>
            <a:ext cx="6827930" cy="5009299"/>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Programming</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a </a:t>
            </a:r>
            <a:r>
              <a:rPr lang="en-US" dirty="0">
                <a:solidFill>
                  <a:schemeClr val="tx1"/>
                </a:solidFill>
                <a:latin typeface="+mn-lt"/>
                <a:ea typeface="+mn-ea"/>
                <a:cs typeface="+mn-cs"/>
              </a:rPr>
              <a:t>quantitative </a:t>
            </a:r>
            <a:r>
              <a:rPr lang="en-US" dirty="0" smtClean="0">
                <a:solidFill>
                  <a:schemeClr val="tx1"/>
                </a:solidFill>
                <a:latin typeface="+mn-lt"/>
                <a:ea typeface="+mn-ea"/>
                <a:cs typeface="+mn-cs"/>
              </a:rPr>
              <a:t>technique</a:t>
            </a:r>
          </a:p>
          <a:p>
            <a:r>
              <a:rPr lang="en-US" dirty="0">
                <a:solidFill>
                  <a:schemeClr val="tx1"/>
                </a:solidFill>
                <a:latin typeface="+mn-lt"/>
                <a:ea typeface="+mn-ea"/>
                <a:cs typeface="+mn-cs"/>
              </a:rPr>
              <a:t>used to decide how to distribute the limited resources for achieving the </a:t>
            </a:r>
            <a:r>
              <a:rPr lang="en-US" dirty="0" smtClean="0">
                <a:solidFill>
                  <a:schemeClr val="tx1"/>
                </a:solidFill>
                <a:latin typeface="+mn-lt"/>
                <a:ea typeface="+mn-ea"/>
                <a:cs typeface="+mn-cs"/>
              </a:rPr>
              <a:t>objectives</a:t>
            </a:r>
          </a:p>
          <a:p>
            <a:r>
              <a:rPr lang="en-US" dirty="0" smtClean="0">
                <a:solidFill>
                  <a:schemeClr val="tx1"/>
                </a:solidFill>
                <a:latin typeface="+mn-lt"/>
                <a:ea typeface="+mn-ea"/>
                <a:cs typeface="+mn-cs"/>
              </a:rPr>
              <a:t>linear </a:t>
            </a:r>
            <a:r>
              <a:rPr lang="en-US" dirty="0">
                <a:solidFill>
                  <a:schemeClr val="tx1"/>
                </a:solidFill>
                <a:latin typeface="+mn-lt"/>
                <a:ea typeface="+mn-ea"/>
                <a:cs typeface="+mn-cs"/>
              </a:rPr>
              <a:t>means the relationship between </a:t>
            </a:r>
            <a:r>
              <a:rPr lang="en-US" dirty="0" smtClean="0">
                <a:solidFill>
                  <a:schemeClr val="tx1"/>
                </a:solidFill>
                <a:latin typeface="+mn-lt"/>
                <a:ea typeface="+mn-ea"/>
                <a:cs typeface="+mn-cs"/>
              </a:rPr>
              <a:t>variables is </a:t>
            </a:r>
            <a:r>
              <a:rPr lang="en-US" dirty="0" err="1" smtClean="0">
                <a:solidFill>
                  <a:schemeClr val="tx1"/>
                </a:solidFill>
                <a:latin typeface="+mn-lt"/>
                <a:ea typeface="+mn-ea"/>
                <a:cs typeface="+mn-cs"/>
              </a:rPr>
              <a:t>staight</a:t>
            </a:r>
            <a:r>
              <a:rPr lang="en-US" dirty="0" smtClean="0">
                <a:solidFill>
                  <a:schemeClr val="tx1"/>
                </a:solidFill>
                <a:latin typeface="+mn-lt"/>
                <a:ea typeface="+mn-ea"/>
                <a:cs typeface="+mn-cs"/>
              </a:rPr>
              <a:t>, </a:t>
            </a:r>
            <a:r>
              <a:rPr lang="en-US" dirty="0">
                <a:solidFill>
                  <a:schemeClr val="tx1"/>
                </a:solidFill>
                <a:latin typeface="+mn-lt"/>
                <a:ea typeface="+mn-ea"/>
                <a:cs typeface="+mn-cs"/>
              </a:rPr>
              <a:t>and programming means taking decisions </a:t>
            </a:r>
            <a:r>
              <a:rPr lang="en-US" dirty="0" smtClean="0">
                <a:solidFill>
                  <a:schemeClr val="tx1"/>
                </a:solidFill>
                <a:latin typeface="+mn-lt"/>
                <a:ea typeface="+mn-ea"/>
                <a:cs typeface="+mn-cs"/>
              </a:rPr>
              <a:t>systematically</a:t>
            </a:r>
          </a:p>
          <a:p>
            <a:r>
              <a:rPr lang="en-US" dirty="0">
                <a:solidFill>
                  <a:schemeClr val="tx1"/>
                </a:solidFill>
                <a:latin typeface="+mn-lt"/>
                <a:ea typeface="+mn-ea"/>
                <a:cs typeface="+mn-cs"/>
              </a:rPr>
              <a:t>used when two or more activities are competing for limited resources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Linear Programming</a:t>
            </a:r>
            <a:endParaRPr lang="en-US" dirty="0"/>
          </a:p>
        </p:txBody>
      </p:sp>
      <p:sp>
        <p:nvSpPr>
          <p:cNvPr id="3" name="Content Placeholder 2"/>
          <p:cNvSpPr>
            <a:spLocks noGrp="1"/>
          </p:cNvSpPr>
          <p:nvPr>
            <p:ph idx="1"/>
          </p:nvPr>
        </p:nvSpPr>
        <p:spPr/>
        <p:txBody>
          <a:bodyPr/>
          <a:lstStyle/>
          <a:p>
            <a:r>
              <a:rPr lang="en-US" sz="1800" b="1" dirty="0" smtClean="0"/>
              <a:t>You need to buy some filing cabinets. You know that Cabinet X costs $10 per unit, requires six square feet of floor space, and holds eight cubic feet of files. Cabinet Y costs $20 per unit, requires eight square feet of floor space, and holds twelve cubic feet of files. You have been given $140 for this purchase, though you don't have to spend that much. The office has room for no more than 72 square feet of cabinets. How many of which model should you buy, in order to maximize storage volume?</a:t>
            </a:r>
            <a:endParaRPr lang="en-US" sz="1800" dirty="0" smtClean="0"/>
          </a:p>
          <a:p>
            <a:r>
              <a:rPr lang="en-US" sz="1800" i="1" dirty="0" smtClean="0"/>
              <a:t>x</a:t>
            </a:r>
            <a:r>
              <a:rPr lang="en-US" sz="1800" dirty="0" smtClean="0"/>
              <a:t>: number of model X cabinets purchased</a:t>
            </a:r>
            <a:br>
              <a:rPr lang="en-US" sz="1800" dirty="0" smtClean="0"/>
            </a:br>
            <a:r>
              <a:rPr lang="en-US" sz="1800" i="1" dirty="0" smtClean="0"/>
              <a:t>y</a:t>
            </a:r>
            <a:r>
              <a:rPr lang="en-US" sz="1800" dirty="0" smtClean="0"/>
              <a:t>: number of model Y cabinets purchased</a:t>
            </a:r>
          </a:p>
          <a:p>
            <a:r>
              <a:rPr lang="en-US" sz="1800" dirty="0" smtClean="0"/>
              <a:t>Naturally, </a:t>
            </a:r>
            <a:r>
              <a:rPr lang="en-US" sz="1800" i="1" dirty="0" smtClean="0"/>
              <a:t>x</a:t>
            </a:r>
            <a:r>
              <a:rPr lang="en-US" sz="1800" dirty="0" smtClean="0"/>
              <a:t> </a:t>
            </a:r>
            <a:r>
              <a:rPr lang="en-US" sz="1800" u="sng" dirty="0" smtClean="0"/>
              <a:t>&gt;</a:t>
            </a:r>
            <a:r>
              <a:rPr lang="en-US" sz="1800" dirty="0" smtClean="0"/>
              <a:t> 0 and </a:t>
            </a:r>
            <a:r>
              <a:rPr lang="en-US" sz="1800" i="1" dirty="0" smtClean="0"/>
              <a:t>y</a:t>
            </a:r>
            <a:r>
              <a:rPr lang="en-US" sz="1800" dirty="0" smtClean="0"/>
              <a:t> </a:t>
            </a:r>
            <a:r>
              <a:rPr lang="en-US" sz="1800" u="sng" dirty="0" smtClean="0"/>
              <a:t>&gt;</a:t>
            </a:r>
            <a:r>
              <a:rPr lang="en-US" sz="1800" dirty="0" smtClean="0"/>
              <a:t> 0</a:t>
            </a:r>
          </a:p>
          <a:p>
            <a:r>
              <a:rPr lang="en-US" sz="1800" dirty="0" smtClean="0"/>
              <a:t>cost: 10</a:t>
            </a:r>
            <a:r>
              <a:rPr lang="en-US" sz="1800" i="1" dirty="0" smtClean="0"/>
              <a:t>x</a:t>
            </a:r>
            <a:r>
              <a:rPr lang="en-US" sz="1800" dirty="0" smtClean="0"/>
              <a:t> + 20</a:t>
            </a:r>
            <a:r>
              <a:rPr lang="en-US" sz="1800" i="1" dirty="0" smtClean="0"/>
              <a:t>y</a:t>
            </a:r>
            <a:r>
              <a:rPr lang="en-US" sz="1800" dirty="0" smtClean="0"/>
              <a:t> </a:t>
            </a:r>
            <a:r>
              <a:rPr lang="en-US" sz="1800" u="sng" dirty="0" smtClean="0"/>
              <a:t>&lt;</a:t>
            </a:r>
            <a:r>
              <a:rPr lang="en-US" sz="1800" dirty="0" smtClean="0"/>
              <a:t> 140</a:t>
            </a:r>
            <a:br>
              <a:rPr lang="en-US" sz="1800" dirty="0" smtClean="0"/>
            </a:br>
            <a:r>
              <a:rPr lang="en-US" sz="1800" dirty="0" smtClean="0"/>
              <a:t>space: 6</a:t>
            </a:r>
            <a:r>
              <a:rPr lang="en-US" sz="1800" i="1" dirty="0" smtClean="0"/>
              <a:t>x</a:t>
            </a:r>
            <a:r>
              <a:rPr lang="en-US" sz="1800" dirty="0" smtClean="0"/>
              <a:t> + 8</a:t>
            </a:r>
            <a:r>
              <a:rPr lang="en-US" sz="1800" i="1" dirty="0" smtClean="0"/>
              <a:t>y</a:t>
            </a:r>
            <a:r>
              <a:rPr lang="en-US" sz="1800" dirty="0" smtClean="0"/>
              <a:t> </a:t>
            </a:r>
            <a:r>
              <a:rPr lang="en-US" sz="1800" u="sng" dirty="0" smtClean="0"/>
              <a:t>&lt;</a:t>
            </a:r>
            <a:r>
              <a:rPr lang="en-US" sz="1800" dirty="0" smtClean="0"/>
              <a:t> 72</a:t>
            </a:r>
            <a:br>
              <a:rPr lang="en-US" sz="1800" dirty="0" smtClean="0"/>
            </a:br>
            <a:r>
              <a:rPr lang="en-US" sz="1800" dirty="0" smtClean="0"/>
              <a:t>volume: </a:t>
            </a:r>
            <a:r>
              <a:rPr lang="en-US" sz="1800" i="1" dirty="0" smtClean="0"/>
              <a:t>V</a:t>
            </a:r>
            <a:r>
              <a:rPr lang="en-US" sz="1800" dirty="0" smtClean="0"/>
              <a:t> = 8</a:t>
            </a:r>
            <a:r>
              <a:rPr lang="en-US" sz="1800" i="1" dirty="0" smtClean="0"/>
              <a:t>x</a:t>
            </a:r>
            <a:r>
              <a:rPr lang="en-US" sz="1800" dirty="0" smtClean="0"/>
              <a:t> + 12</a:t>
            </a:r>
            <a:r>
              <a:rPr lang="en-US" sz="1800" i="1" dirty="0" smtClean="0"/>
              <a:t>y</a:t>
            </a:r>
            <a:endParaRPr lang="en-US" sz="1800" dirty="0" smtClean="0"/>
          </a:p>
          <a:p>
            <a:endParaRPr lang="en-US" sz="18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A game is a situation involving at least two </a:t>
            </a:r>
            <a:r>
              <a:rPr lang="en-US" dirty="0" smtClean="0">
                <a:solidFill>
                  <a:schemeClr val="tx1"/>
                </a:solidFill>
                <a:latin typeface="+mn-lt"/>
                <a:ea typeface="+mn-ea"/>
                <a:cs typeface="+mn-cs"/>
              </a:rPr>
              <a:t>people</a:t>
            </a:r>
          </a:p>
          <a:p>
            <a:r>
              <a:rPr lang="en-US" dirty="0">
                <a:solidFill>
                  <a:schemeClr val="tx1"/>
                </a:solidFill>
                <a:latin typeface="+mn-lt"/>
                <a:ea typeface="+mn-ea"/>
                <a:cs typeface="+mn-cs"/>
              </a:rPr>
              <a:t>Each </a:t>
            </a:r>
            <a:r>
              <a:rPr lang="en-US" dirty="0" smtClean="0">
                <a:solidFill>
                  <a:schemeClr val="tx1"/>
                </a:solidFill>
                <a:latin typeface="+mn-lt"/>
                <a:ea typeface="+mn-ea"/>
                <a:cs typeface="+mn-cs"/>
              </a:rPr>
              <a:t>person’s </a:t>
            </a:r>
            <a:r>
              <a:rPr lang="en-US" dirty="0">
                <a:solidFill>
                  <a:schemeClr val="tx1"/>
                </a:solidFill>
                <a:latin typeface="+mn-lt"/>
                <a:ea typeface="+mn-ea"/>
                <a:cs typeface="+mn-cs"/>
              </a:rPr>
              <a:t>decision is based on what he expects the other to </a:t>
            </a:r>
            <a:r>
              <a:rPr lang="en-US" dirty="0" smtClean="0">
                <a:solidFill>
                  <a:schemeClr val="tx1"/>
                </a:solidFill>
                <a:latin typeface="+mn-lt"/>
                <a:ea typeface="+mn-ea"/>
                <a:cs typeface="+mn-cs"/>
              </a:rPr>
              <a:t>do</a:t>
            </a:r>
          </a:p>
          <a:p>
            <a:r>
              <a:rPr lang="en-US" dirty="0" smtClean="0"/>
              <a:t>U</a:t>
            </a:r>
            <a:r>
              <a:rPr lang="en-US" dirty="0" smtClean="0">
                <a:solidFill>
                  <a:schemeClr val="tx1"/>
                </a:solidFill>
                <a:latin typeface="+mn-lt"/>
                <a:ea typeface="+mn-ea"/>
                <a:cs typeface="+mn-cs"/>
              </a:rPr>
              <a:t>sed </a:t>
            </a:r>
            <a:r>
              <a:rPr lang="en-US" dirty="0">
                <a:solidFill>
                  <a:schemeClr val="tx1"/>
                </a:solidFill>
                <a:latin typeface="+mn-lt"/>
                <a:ea typeface="+mn-ea"/>
                <a:cs typeface="+mn-cs"/>
              </a:rPr>
              <a:t>for deciding about competitive </a:t>
            </a:r>
            <a:r>
              <a:rPr lang="en-US" dirty="0" smtClean="0">
                <a:solidFill>
                  <a:schemeClr val="tx1"/>
                </a:solidFill>
                <a:latin typeface="+mn-lt"/>
                <a:ea typeface="+mn-ea"/>
                <a:cs typeface="+mn-cs"/>
              </a:rPr>
              <a:t>pricing</a:t>
            </a:r>
          </a:p>
          <a:p>
            <a:r>
              <a:rPr lang="en-US" dirty="0"/>
              <a:t>B</a:t>
            </a:r>
            <a:r>
              <a:rPr lang="en-US" dirty="0" smtClean="0">
                <a:solidFill>
                  <a:schemeClr val="tx1"/>
                </a:solidFill>
                <a:latin typeface="+mn-lt"/>
                <a:ea typeface="+mn-ea"/>
                <a:cs typeface="+mn-cs"/>
              </a:rPr>
              <a:t>oth </a:t>
            </a:r>
            <a:r>
              <a:rPr lang="en-US" dirty="0" smtClean="0">
                <a:solidFill>
                  <a:schemeClr val="tx1"/>
                </a:solidFill>
                <a:latin typeface="+mn-lt"/>
                <a:ea typeface="+mn-ea"/>
                <a:cs typeface="+mn-cs"/>
              </a:rPr>
              <a:t>decision- </a:t>
            </a:r>
            <a:r>
              <a:rPr lang="en-US" dirty="0">
                <a:solidFill>
                  <a:schemeClr val="tx1"/>
                </a:solidFill>
                <a:latin typeface="+mn-lt"/>
                <a:ea typeface="+mn-ea"/>
                <a:cs typeface="+mn-cs"/>
              </a:rPr>
              <a:t>makers adapt to each other's decisions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Payoff </a:t>
            </a:r>
            <a:r>
              <a:rPr lang="en-US" dirty="0" smtClean="0"/>
              <a:t>Matrix</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A </a:t>
            </a:r>
            <a:r>
              <a:rPr lang="en-US" dirty="0">
                <a:solidFill>
                  <a:schemeClr val="tx1"/>
                </a:solidFill>
                <a:latin typeface="+mn-lt"/>
                <a:ea typeface="+mn-ea"/>
                <a:cs typeface="+mn-cs"/>
              </a:rPr>
              <a:t>statistical technique, which helps managers to choose the best alternative</a:t>
            </a:r>
            <a:r>
              <a:rPr lang="en-US" dirty="0" smtClean="0">
                <a:solidFill>
                  <a:schemeClr val="tx1"/>
                </a:solidFill>
                <a:latin typeface="+mn-lt"/>
                <a:ea typeface="+mn-ea"/>
                <a:cs typeface="+mn-cs"/>
              </a:rPr>
              <a:t>.</a:t>
            </a:r>
          </a:p>
          <a:p>
            <a:r>
              <a:rPr lang="en-US" dirty="0" smtClean="0">
                <a:solidFill>
                  <a:schemeClr val="tx1"/>
                </a:solidFill>
                <a:latin typeface="+mn-lt"/>
                <a:ea typeface="+mn-ea"/>
                <a:cs typeface="+mn-cs"/>
              </a:rPr>
              <a:t>Payoff </a:t>
            </a:r>
            <a:r>
              <a:rPr lang="en-US" dirty="0">
                <a:solidFill>
                  <a:schemeClr val="tx1"/>
                </a:solidFill>
                <a:latin typeface="+mn-lt"/>
                <a:ea typeface="+mn-ea"/>
                <a:cs typeface="+mn-cs"/>
              </a:rPr>
              <a:t>is the return or reward for selecting the best </a:t>
            </a:r>
            <a:r>
              <a:rPr lang="en-US" dirty="0" smtClean="0">
                <a:solidFill>
                  <a:schemeClr val="tx1"/>
                </a:solidFill>
                <a:latin typeface="+mn-lt"/>
                <a:ea typeface="+mn-ea"/>
                <a:cs typeface="+mn-cs"/>
              </a:rPr>
              <a:t>alternative</a:t>
            </a:r>
          </a:p>
          <a:p>
            <a:r>
              <a:rPr lang="en-US" dirty="0" smtClean="0">
                <a:solidFill>
                  <a:schemeClr val="tx1"/>
                </a:solidFill>
                <a:latin typeface="+mn-lt"/>
                <a:ea typeface="+mn-ea"/>
                <a:cs typeface="+mn-cs"/>
              </a:rPr>
              <a:t>Best </a:t>
            </a:r>
            <a:r>
              <a:rPr lang="en-US" dirty="0">
                <a:solidFill>
                  <a:schemeClr val="tx1"/>
                </a:solidFill>
                <a:latin typeface="+mn-lt"/>
                <a:ea typeface="+mn-ea"/>
                <a:cs typeface="+mn-cs"/>
              </a:rPr>
              <a:t>alternative can be a combination of many alternatives or a single alternative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 -example</a:t>
            </a:r>
            <a:endParaRPr lang="en-US" dirty="0"/>
          </a:p>
        </p:txBody>
      </p:sp>
      <p:sp>
        <p:nvSpPr>
          <p:cNvPr id="3" name="Content Placeholder 2"/>
          <p:cNvSpPr>
            <a:spLocks noGrp="1"/>
          </p:cNvSpPr>
          <p:nvPr>
            <p:ph idx="1"/>
          </p:nvPr>
        </p:nvSpPr>
        <p:spPr/>
        <p:txBody>
          <a:bodyPr/>
          <a:lstStyle/>
          <a:p>
            <a:r>
              <a:rPr lang="en-US" sz="2400" dirty="0" smtClean="0"/>
              <a:t>A river flows through two countries, A and B. It starts in country A, and then flows  through B to the ocean. Both countries can either dam the river (and get electricity) or  fish the river. If either country dams the river, it hurts the fish population in the river  (either by decreasing the water flow downstream, or preventing fish from swimming upstream). So if one dams and the other fishes, it's bad for the one who fishes. If they  both fish, it's good for both, but not as good as if they both dam, since the electric power is worth more than the fish.</a:t>
            </a:r>
          </a:p>
          <a:p>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 –Payoff matrix</a:t>
            </a:r>
            <a:endParaRPr lang="en-US" dirty="0"/>
          </a:p>
        </p:txBody>
      </p:sp>
      <p:graphicFrame>
        <p:nvGraphicFramePr>
          <p:cNvPr id="4" name="Content Placeholder 3"/>
          <p:cNvGraphicFramePr>
            <a:graphicFrameLocks noGrp="1"/>
          </p:cNvGraphicFramePr>
          <p:nvPr>
            <p:ph idx="1"/>
          </p:nvPr>
        </p:nvGraphicFramePr>
        <p:xfrm>
          <a:off x="920700" y="3100385"/>
          <a:ext cx="7693026" cy="2446370"/>
        </p:xfrm>
        <a:graphic>
          <a:graphicData uri="http://schemas.openxmlformats.org/drawingml/2006/table">
            <a:tbl>
              <a:tblPr firstRow="1" bandRow="1">
                <a:tableStyleId>{5C22544A-7EE6-4342-B048-85BDC9FD1C3A}</a:tableStyleId>
              </a:tblPr>
              <a:tblGrid>
                <a:gridCol w="3846513"/>
                <a:gridCol w="3846513"/>
              </a:tblGrid>
              <a:tr h="1116099">
                <a:tc>
                  <a:txBody>
                    <a:bodyPr/>
                    <a:lstStyle/>
                    <a:p>
                      <a:r>
                        <a:rPr lang="en-US" sz="4000" dirty="0" smtClean="0">
                          <a:solidFill>
                            <a:schemeClr val="bg1"/>
                          </a:solidFill>
                        </a:rPr>
                        <a:t>+2,+2</a:t>
                      </a:r>
                      <a:endParaRPr lang="en-US" sz="4000" dirty="0">
                        <a:solidFill>
                          <a:schemeClr val="bg1"/>
                        </a:solidFill>
                      </a:endParaRPr>
                    </a:p>
                  </a:txBody>
                  <a:tcPr/>
                </a:tc>
                <a:tc>
                  <a:txBody>
                    <a:bodyPr/>
                    <a:lstStyle/>
                    <a:p>
                      <a:r>
                        <a:rPr lang="en-US" sz="4000" dirty="0" smtClean="0">
                          <a:solidFill>
                            <a:schemeClr val="bg1"/>
                          </a:solidFill>
                        </a:rPr>
                        <a:t>0,+2</a:t>
                      </a:r>
                      <a:endParaRPr lang="en-US" sz="4000" dirty="0">
                        <a:solidFill>
                          <a:schemeClr val="bg1"/>
                        </a:solidFill>
                      </a:endParaRPr>
                    </a:p>
                  </a:txBody>
                  <a:tcPr/>
                </a:tc>
              </a:tr>
              <a:tr h="1330271">
                <a:tc>
                  <a:txBody>
                    <a:bodyPr/>
                    <a:lstStyle/>
                    <a:p>
                      <a:r>
                        <a:rPr lang="en-US" sz="4000" dirty="0" smtClean="0">
                          <a:solidFill>
                            <a:schemeClr val="bg1"/>
                          </a:solidFill>
                        </a:rPr>
                        <a:t>+2,0</a:t>
                      </a:r>
                      <a:endParaRPr lang="en-US" sz="4000" dirty="0">
                        <a:solidFill>
                          <a:schemeClr val="bg1"/>
                        </a:solidFill>
                      </a:endParaRPr>
                    </a:p>
                  </a:txBody>
                  <a:tcPr/>
                </a:tc>
                <a:tc>
                  <a:txBody>
                    <a:bodyPr/>
                    <a:lstStyle/>
                    <a:p>
                      <a:r>
                        <a:rPr lang="en-US" sz="4000" dirty="0" smtClean="0">
                          <a:solidFill>
                            <a:schemeClr val="bg1"/>
                          </a:solidFill>
                        </a:rPr>
                        <a:t>+1,+1</a:t>
                      </a:r>
                      <a:endParaRPr lang="en-US" sz="4000" dirty="0">
                        <a:solidFill>
                          <a:schemeClr val="bg1"/>
                        </a:solidFill>
                      </a:endParaRPr>
                    </a:p>
                  </a:txBody>
                  <a:tcPr/>
                </a:tc>
              </a:tr>
            </a:tbl>
          </a:graphicData>
        </a:graphic>
      </p:graphicFrame>
      <p:sp>
        <p:nvSpPr>
          <p:cNvPr id="5" name="TextBox 4"/>
          <p:cNvSpPr txBox="1"/>
          <p:nvPr/>
        </p:nvSpPr>
        <p:spPr>
          <a:xfrm>
            <a:off x="957213" y="2479662"/>
            <a:ext cx="7558191" cy="584775"/>
          </a:xfrm>
          <a:prstGeom prst="rect">
            <a:avLst/>
          </a:prstGeom>
          <a:noFill/>
        </p:spPr>
        <p:txBody>
          <a:bodyPr wrap="square" rtlCol="0">
            <a:spAutoFit/>
          </a:bodyPr>
          <a:lstStyle/>
          <a:p>
            <a:r>
              <a:rPr lang="en-US" sz="3200" dirty="0" smtClean="0"/>
              <a:t>A Dams				A fishes</a:t>
            </a:r>
            <a:endParaRPr lang="en-US" sz="3200" dirty="0"/>
          </a:p>
        </p:txBody>
      </p:sp>
      <p:sp>
        <p:nvSpPr>
          <p:cNvPr id="7" name="TextBox 6"/>
          <p:cNvSpPr txBox="1"/>
          <p:nvPr/>
        </p:nvSpPr>
        <p:spPr>
          <a:xfrm>
            <a:off x="336492" y="2808280"/>
            <a:ext cx="553998" cy="2994066"/>
          </a:xfrm>
          <a:prstGeom prst="rect">
            <a:avLst/>
          </a:prstGeom>
          <a:noFill/>
        </p:spPr>
        <p:txBody>
          <a:bodyPr vert="vert270" wrap="square" rtlCol="0">
            <a:spAutoFit/>
          </a:bodyPr>
          <a:lstStyle/>
          <a:p>
            <a:r>
              <a:rPr lang="en-US" sz="2400" dirty="0" smtClean="0"/>
              <a:t>B fishes      B dams</a:t>
            </a:r>
            <a:endParaRPr lang="en-US" sz="24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used to decide about complex </a:t>
            </a:r>
            <a:r>
              <a:rPr lang="en-US" dirty="0" smtClean="0">
                <a:solidFill>
                  <a:schemeClr val="tx1"/>
                </a:solidFill>
                <a:latin typeface="+mn-lt"/>
                <a:ea typeface="+mn-ea"/>
                <a:cs typeface="+mn-cs"/>
              </a:rPr>
              <a:t>problems</a:t>
            </a:r>
          </a:p>
          <a:p>
            <a:r>
              <a:rPr lang="en-US" dirty="0" smtClean="0">
                <a:solidFill>
                  <a:schemeClr val="tx1"/>
                </a:solidFill>
                <a:latin typeface="+mn-lt"/>
                <a:ea typeface="+mn-ea"/>
                <a:cs typeface="+mn-cs"/>
              </a:rPr>
              <a:t>effect </a:t>
            </a:r>
            <a:r>
              <a:rPr lang="en-US" dirty="0">
                <a:solidFill>
                  <a:schemeClr val="tx1"/>
                </a:solidFill>
                <a:latin typeface="+mn-lt"/>
                <a:ea typeface="+mn-ea"/>
                <a:cs typeface="+mn-cs"/>
              </a:rPr>
              <a:t>of the decision is observed in a simulated situation and not in a real </a:t>
            </a:r>
            <a:r>
              <a:rPr lang="en-US" dirty="0" smtClean="0">
                <a:solidFill>
                  <a:schemeClr val="tx1"/>
                </a:solidFill>
                <a:latin typeface="+mn-lt"/>
                <a:ea typeface="+mn-ea"/>
                <a:cs typeface="+mn-cs"/>
              </a:rPr>
              <a:t>situation</a:t>
            </a:r>
          </a:p>
          <a:p>
            <a:r>
              <a:rPr lang="en-US" dirty="0">
                <a:solidFill>
                  <a:schemeClr val="tx1"/>
                </a:solidFill>
                <a:latin typeface="+mn-lt"/>
                <a:ea typeface="+mn-ea"/>
                <a:cs typeface="+mn-cs"/>
              </a:rPr>
              <a:t>find out the effectiveness of its new advertisement by first showing it to few people before telecasting it on TV</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Queuing Theory</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used </a:t>
            </a:r>
            <a:r>
              <a:rPr lang="en-US" dirty="0">
                <a:solidFill>
                  <a:schemeClr val="tx1"/>
                </a:solidFill>
                <a:latin typeface="+mn-lt"/>
                <a:ea typeface="+mn-ea"/>
                <a:cs typeface="+mn-cs"/>
              </a:rPr>
              <a:t>to find solutions to the waiting list problems in case of airline reservations, railway reservations, college admissions, </a:t>
            </a:r>
            <a:r>
              <a:rPr lang="en-US" dirty="0" smtClean="0">
                <a:solidFill>
                  <a:schemeClr val="tx1"/>
                </a:solidFill>
                <a:latin typeface="+mn-lt"/>
                <a:ea typeface="+mn-ea"/>
                <a:cs typeface="+mn-cs"/>
              </a:rPr>
              <a:t>etc</a:t>
            </a:r>
          </a:p>
          <a:p>
            <a:r>
              <a:rPr lang="en-US" dirty="0">
                <a:solidFill>
                  <a:schemeClr val="tx1"/>
                </a:solidFill>
                <a:latin typeface="+mn-lt"/>
                <a:ea typeface="+mn-ea"/>
                <a:cs typeface="+mn-cs"/>
              </a:rPr>
              <a:t>helps to find out the optimum number of service facilities required and the cost of these </a:t>
            </a:r>
            <a:r>
              <a:rPr lang="en-US" dirty="0" smtClean="0">
                <a:solidFill>
                  <a:schemeClr val="tx1"/>
                </a:solidFill>
                <a:latin typeface="+mn-lt"/>
                <a:ea typeface="+mn-ea"/>
                <a:cs typeface="+mn-cs"/>
              </a:rPr>
              <a:t>services</a:t>
            </a:r>
          </a:p>
          <a:p>
            <a:endParaRPr lang="en-US" dirty="0"/>
          </a:p>
        </p:txBody>
      </p:sp>
      <p:pic>
        <p:nvPicPr>
          <p:cNvPr id="4" name="Picture 3" descr="download.jpg"/>
          <p:cNvPicPr>
            <a:picLocks noChangeAspect="1"/>
          </p:cNvPicPr>
          <p:nvPr/>
        </p:nvPicPr>
        <p:blipFill>
          <a:blip r:embed="rId2"/>
          <a:stretch>
            <a:fillRect/>
          </a:stretch>
        </p:blipFill>
        <p:spPr>
          <a:xfrm>
            <a:off x="5156208" y="252369"/>
            <a:ext cx="2466975" cy="1847850"/>
          </a:xfrm>
          <a:prstGeom prst="rect">
            <a:avLst/>
          </a:prstGeom>
          <a:ln>
            <a:noFill/>
          </a:ln>
          <a:effectLst>
            <a:softEdge rad="112500"/>
          </a:effec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Techniques</a:t>
            </a:r>
            <a:endParaRPr lang="en-US" dirty="0"/>
          </a:p>
        </p:txBody>
      </p:sp>
      <p:sp>
        <p:nvSpPr>
          <p:cNvPr id="3" name="Content Placeholder 2"/>
          <p:cNvSpPr>
            <a:spLocks noGrp="1"/>
          </p:cNvSpPr>
          <p:nvPr>
            <p:ph idx="1"/>
          </p:nvPr>
        </p:nvSpPr>
        <p:spPr/>
        <p:txBody>
          <a:bodyPr/>
          <a:lstStyle/>
          <a:p>
            <a:r>
              <a:rPr lang="en-US" sz="2000" dirty="0" smtClean="0">
                <a:solidFill>
                  <a:schemeClr val="tx1"/>
                </a:solidFill>
                <a:latin typeface="+mn-lt"/>
                <a:ea typeface="+mn-ea"/>
                <a:cs typeface="+mn-cs"/>
              </a:rPr>
              <a:t>Network </a:t>
            </a:r>
            <a:r>
              <a:rPr lang="en-US" sz="2000" dirty="0">
                <a:solidFill>
                  <a:schemeClr val="tx1"/>
                </a:solidFill>
                <a:latin typeface="+mn-lt"/>
                <a:ea typeface="+mn-ea"/>
                <a:cs typeface="+mn-cs"/>
              </a:rPr>
              <a:t>techniques like PERT (Program Evaluation Review Technique) and CPM (Critical Path Method) </a:t>
            </a:r>
            <a:r>
              <a:rPr lang="en-US" sz="2000" dirty="0" smtClean="0">
                <a:solidFill>
                  <a:schemeClr val="tx1"/>
                </a:solidFill>
                <a:latin typeface="+mn-lt"/>
                <a:ea typeface="+mn-ea"/>
                <a:cs typeface="+mn-cs"/>
              </a:rPr>
              <a:t>are used for </a:t>
            </a:r>
            <a:r>
              <a:rPr lang="en-US" sz="2000" dirty="0">
                <a:solidFill>
                  <a:schemeClr val="tx1"/>
                </a:solidFill>
                <a:latin typeface="+mn-lt"/>
                <a:ea typeface="+mn-ea"/>
                <a:cs typeface="+mn-cs"/>
              </a:rPr>
              <a:t>complex projects, where many activities have to be </a:t>
            </a:r>
            <a:r>
              <a:rPr lang="en-US" sz="2000" dirty="0" smtClean="0">
                <a:solidFill>
                  <a:schemeClr val="tx1"/>
                </a:solidFill>
                <a:latin typeface="+mn-lt"/>
                <a:ea typeface="+mn-ea"/>
                <a:cs typeface="+mn-cs"/>
              </a:rPr>
              <a:t>completed</a:t>
            </a:r>
          </a:p>
          <a:p>
            <a:r>
              <a:rPr lang="en-US" sz="2000" dirty="0" smtClean="0"/>
              <a:t>In CPM, the critical activities of a program or a project are identified. These are the activities that have a direct impact on the completion date of the project.</a:t>
            </a:r>
          </a:p>
          <a:p>
            <a:r>
              <a:rPr lang="en-US" sz="2000" dirty="0" smtClean="0"/>
              <a:t>PERT is a method to analyze the involved tasks in completing a given project, especially the time needed to complete each task, and to identify the minimum time needed to complete the total project.</a:t>
            </a:r>
          </a:p>
          <a:p>
            <a:endParaRPr lang="en-US" sz="2000" dirty="0" smtClean="0">
              <a:solidFill>
                <a:schemeClr val="tx1"/>
              </a:solidFill>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4294967295"/>
          </p:nvPr>
        </p:nvSpPr>
        <p:spPr>
          <a:xfrm>
            <a:off x="0" y="6369050"/>
            <a:ext cx="587375" cy="488950"/>
          </a:xfrm>
          <a:prstGeom prst="rect">
            <a:avLst/>
          </a:prstGeom>
        </p:spPr>
        <p:txBody>
          <a:bodyPr/>
          <a:lstStyle/>
          <a:p>
            <a:fld id="{099726AE-7441-4EF9-8064-9A73591C300E}" type="slidenum">
              <a:rPr lang="en-US"/>
              <a:pPr/>
              <a:t>2</a:t>
            </a:fld>
            <a:endParaRPr lang="en-US"/>
          </a:p>
        </p:txBody>
      </p:sp>
      <p:sp>
        <p:nvSpPr>
          <p:cNvPr id="279554" name="AutoShape 2"/>
          <p:cNvSpPr>
            <a:spLocks noGrp="1" noChangeArrowheads="1"/>
          </p:cNvSpPr>
          <p:nvPr>
            <p:ph type="title"/>
          </p:nvPr>
        </p:nvSpPr>
        <p:spPr/>
        <p:txBody>
          <a:bodyPr/>
          <a:lstStyle/>
          <a:p>
            <a:r>
              <a:rPr lang="en-US" dirty="0"/>
              <a:t>Managerial Decision Making</a:t>
            </a:r>
          </a:p>
        </p:txBody>
      </p:sp>
      <p:sp>
        <p:nvSpPr>
          <p:cNvPr id="279555" name="Rectangle 3"/>
          <p:cNvSpPr>
            <a:spLocks noGrp="1" noChangeArrowheads="1"/>
          </p:cNvSpPr>
          <p:nvPr>
            <p:ph type="body" idx="1"/>
          </p:nvPr>
        </p:nvSpPr>
        <p:spPr/>
        <p:txBody>
          <a:bodyPr/>
          <a:lstStyle/>
          <a:p>
            <a:pPr>
              <a:buClr>
                <a:schemeClr val="bg1"/>
              </a:buClr>
            </a:pPr>
            <a:r>
              <a:rPr lang="en-US" dirty="0">
                <a:solidFill>
                  <a:schemeClr val="hlink"/>
                </a:solidFill>
              </a:rPr>
              <a:t>Decision making is not easy</a:t>
            </a:r>
          </a:p>
          <a:p>
            <a:pPr>
              <a:buClr>
                <a:schemeClr val="bg1"/>
              </a:buClr>
            </a:pPr>
            <a:endParaRPr lang="en-US" dirty="0">
              <a:solidFill>
                <a:schemeClr val="hlink"/>
              </a:solidFill>
            </a:endParaRPr>
          </a:p>
          <a:p>
            <a:pPr>
              <a:buClr>
                <a:schemeClr val="bg1"/>
              </a:buClr>
            </a:pPr>
            <a:r>
              <a:rPr lang="en-US" dirty="0">
                <a:solidFill>
                  <a:schemeClr val="hlink"/>
                </a:solidFill>
              </a:rPr>
              <a:t>It must be done amid </a:t>
            </a:r>
          </a:p>
          <a:p>
            <a:pPr lvl="1">
              <a:buClr>
                <a:schemeClr val="bg1"/>
              </a:buClr>
            </a:pPr>
            <a:r>
              <a:rPr lang="en-US" dirty="0">
                <a:solidFill>
                  <a:schemeClr val="hlink"/>
                </a:solidFill>
              </a:rPr>
              <a:t>ever-changing factors </a:t>
            </a:r>
          </a:p>
          <a:p>
            <a:pPr lvl="1">
              <a:buClr>
                <a:schemeClr val="bg1"/>
              </a:buClr>
            </a:pPr>
            <a:r>
              <a:rPr lang="en-US" dirty="0">
                <a:solidFill>
                  <a:schemeClr val="hlink"/>
                </a:solidFill>
              </a:rPr>
              <a:t>unclear information </a:t>
            </a:r>
          </a:p>
          <a:p>
            <a:pPr lvl="1">
              <a:buClr>
                <a:schemeClr val="bg1"/>
              </a:buClr>
            </a:pPr>
            <a:r>
              <a:rPr lang="en-US" dirty="0">
                <a:solidFill>
                  <a:schemeClr val="hlink"/>
                </a:solidFill>
              </a:rPr>
              <a:t>conflicting points of view</a:t>
            </a:r>
          </a:p>
        </p:txBody>
      </p:sp>
      <p:pic>
        <p:nvPicPr>
          <p:cNvPr id="279556" name="Picture 4" descr="MPj01491240000[1]"/>
          <p:cNvPicPr>
            <a:picLocks noChangeAspect="1" noChangeArrowheads="1"/>
          </p:cNvPicPr>
          <p:nvPr/>
        </p:nvPicPr>
        <p:blipFill>
          <a:blip r:embed="rId2" cstate="print"/>
          <a:srcRect/>
          <a:stretch>
            <a:fillRect/>
          </a:stretch>
        </p:blipFill>
        <p:spPr bwMode="auto">
          <a:xfrm>
            <a:off x="7380288" y="5553075"/>
            <a:ext cx="1030287" cy="69691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9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95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9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9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9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9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4" grpId="0"/>
      <p:bldP spid="27955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CPM and PERT</a:t>
            </a:r>
            <a:endParaRPr lang="en-US" dirty="0"/>
          </a:p>
        </p:txBody>
      </p:sp>
      <p:sp>
        <p:nvSpPr>
          <p:cNvPr id="3" name="Content Placeholder 2"/>
          <p:cNvSpPr>
            <a:spLocks noGrp="1"/>
          </p:cNvSpPr>
          <p:nvPr>
            <p:ph idx="1"/>
          </p:nvPr>
        </p:nvSpPr>
        <p:spPr/>
        <p:txBody>
          <a:bodyPr/>
          <a:lstStyle/>
          <a:p>
            <a:r>
              <a:rPr lang="en-US" sz="2400" dirty="0" smtClean="0"/>
              <a:t>In the critical path method, the critical activities of a program or a project are identified. These are the activities that have a direct impact on the completion date of the project.</a:t>
            </a:r>
          </a:p>
          <a:p>
            <a:r>
              <a:rPr lang="en-US" sz="2400" dirty="0" smtClean="0"/>
              <a:t>PERT is a method to analyze the involved tasks in completing a given project, especially the time needed to complete each task, and to identify the minimum time needed to complete the total project.</a:t>
            </a:r>
            <a:endParaRPr lang="en-US" sz="24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492" y="762000"/>
            <a:ext cx="8350308" cy="1143000"/>
          </a:xfrm>
        </p:spPr>
        <p:txBody>
          <a:bodyPr/>
          <a:lstStyle/>
          <a:p>
            <a:r>
              <a:rPr lang="en-US" dirty="0" smtClean="0"/>
              <a:t>CPM-Website Design Process</a:t>
            </a:r>
            <a:endParaRPr lang="en-US" dirty="0"/>
          </a:p>
        </p:txBody>
      </p:sp>
      <p:pic>
        <p:nvPicPr>
          <p:cNvPr id="4" name="Content Placeholder 3" descr="pert_html.png"/>
          <p:cNvPicPr>
            <a:picLocks noGrp="1" noChangeAspect="1"/>
          </p:cNvPicPr>
          <p:nvPr>
            <p:ph idx="1"/>
          </p:nvPr>
        </p:nvPicPr>
        <p:blipFill>
          <a:blip r:embed="rId2"/>
          <a:srcRect l="1383" t="11024" r="1547" b="1575"/>
          <a:stretch>
            <a:fillRect/>
          </a:stretch>
        </p:blipFill>
        <p:spPr>
          <a:xfrm>
            <a:off x="675964" y="2260584"/>
            <a:ext cx="7985492" cy="4345047"/>
          </a:xfrm>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a:t>
            </a:r>
            <a:endParaRPr lang="en-US" dirty="0"/>
          </a:p>
        </p:txBody>
      </p:sp>
      <p:pic>
        <p:nvPicPr>
          <p:cNvPr id="4" name="Content Placeholder 3" descr="http://upload.wikimedia.org/wikipedia/commons/thumb/3/37/Pert_chart_colored.svg/309px-Pert_chart_colored.svg.png"/>
          <p:cNvPicPr>
            <a:picLocks noGrp="1"/>
          </p:cNvPicPr>
          <p:nvPr>
            <p:ph idx="1"/>
          </p:nvPr>
        </p:nvPicPr>
        <p:blipFill>
          <a:blip r:embed="rId2"/>
          <a:srcRect/>
          <a:stretch>
            <a:fillRect/>
          </a:stretch>
        </p:blipFill>
        <p:spPr bwMode="auto">
          <a:xfrm>
            <a:off x="1979577" y="2917818"/>
            <a:ext cx="5111819" cy="2848013"/>
          </a:xfrm>
          <a:prstGeom prst="rect">
            <a:avLst/>
          </a:prstGeom>
          <a:noFill/>
          <a:ln w="9525">
            <a:noFill/>
            <a:miter lim="800000"/>
            <a:headEnd/>
            <a:tailEnd/>
          </a:ln>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Decision </a:t>
            </a:r>
            <a:r>
              <a:rPr lang="en-US" dirty="0" smtClean="0"/>
              <a:t>Theory</a:t>
            </a:r>
            <a:endParaRPr lang="en-US" dirty="0"/>
          </a:p>
        </p:txBody>
      </p:sp>
      <p:sp>
        <p:nvSpPr>
          <p:cNvPr id="3" name="Content Placeholder 2"/>
          <p:cNvSpPr>
            <a:spLocks noGrp="1"/>
          </p:cNvSpPr>
          <p:nvPr>
            <p:ph idx="1"/>
          </p:nvPr>
        </p:nvSpPr>
        <p:spPr/>
        <p:txBody>
          <a:bodyPr/>
          <a:lstStyle/>
          <a:p>
            <a:r>
              <a:rPr lang="en-US" sz="2400" dirty="0" smtClean="0">
                <a:solidFill>
                  <a:schemeClr val="tx1"/>
                </a:solidFill>
                <a:latin typeface="+mn-lt"/>
                <a:ea typeface="+mn-ea"/>
                <a:cs typeface="+mn-cs"/>
              </a:rPr>
              <a:t>Based </a:t>
            </a:r>
            <a:r>
              <a:rPr lang="en-US" sz="2400" dirty="0">
                <a:solidFill>
                  <a:schemeClr val="tx1"/>
                </a:solidFill>
                <a:latin typeface="+mn-lt"/>
                <a:ea typeface="+mn-ea"/>
                <a:cs typeface="+mn-cs"/>
              </a:rPr>
              <a:t>on the assumption that the future is </a:t>
            </a:r>
            <a:r>
              <a:rPr lang="en-US" sz="2400" dirty="0" smtClean="0">
                <a:solidFill>
                  <a:schemeClr val="tx1"/>
                </a:solidFill>
                <a:latin typeface="+mn-lt"/>
                <a:ea typeface="+mn-ea"/>
                <a:cs typeface="+mn-cs"/>
              </a:rPr>
              <a:t>uncertain</a:t>
            </a:r>
          </a:p>
          <a:p>
            <a:r>
              <a:rPr lang="en-US" sz="2400" dirty="0">
                <a:solidFill>
                  <a:schemeClr val="tx1"/>
                </a:solidFill>
                <a:latin typeface="+mn-lt"/>
                <a:ea typeface="+mn-ea"/>
                <a:cs typeface="+mn-cs"/>
              </a:rPr>
              <a:t>There is a chance that a certain event may or may not take </a:t>
            </a:r>
            <a:r>
              <a:rPr lang="en-US" sz="2400" dirty="0" smtClean="0">
                <a:solidFill>
                  <a:schemeClr val="tx1"/>
                </a:solidFill>
                <a:latin typeface="+mn-lt"/>
                <a:ea typeface="+mn-ea"/>
                <a:cs typeface="+mn-cs"/>
              </a:rPr>
              <a:t>place</a:t>
            </a:r>
          </a:p>
          <a:p>
            <a:r>
              <a:rPr lang="en-US" sz="2400" dirty="0">
                <a:solidFill>
                  <a:schemeClr val="tx1"/>
                </a:solidFill>
                <a:latin typeface="+mn-lt"/>
                <a:ea typeface="+mn-ea"/>
                <a:cs typeface="+mn-cs"/>
              </a:rPr>
              <a:t>Based on available data and subjective </a:t>
            </a:r>
            <a:r>
              <a:rPr lang="en-US" sz="2400" dirty="0" smtClean="0">
                <a:solidFill>
                  <a:schemeClr val="tx1"/>
                </a:solidFill>
                <a:latin typeface="+mn-lt"/>
                <a:ea typeface="+mn-ea"/>
                <a:cs typeface="+mn-cs"/>
              </a:rPr>
              <a:t>judgment </a:t>
            </a:r>
            <a:r>
              <a:rPr lang="en-US" sz="2400" dirty="0">
                <a:solidFill>
                  <a:schemeClr val="tx1"/>
                </a:solidFill>
                <a:latin typeface="+mn-lt"/>
                <a:ea typeface="+mn-ea"/>
                <a:cs typeface="+mn-cs"/>
              </a:rPr>
              <a:t>of the manager, various probabilities are assigned (given) to alternative courses of action (decision</a:t>
            </a:r>
            <a:r>
              <a:rPr lang="en-US" sz="2400" dirty="0" smtClean="0">
                <a:solidFill>
                  <a:schemeClr val="tx1"/>
                </a:solidFill>
                <a:latin typeface="+mn-lt"/>
                <a:ea typeface="+mn-ea"/>
                <a:cs typeface="+mn-cs"/>
              </a:rPr>
              <a:t>)</a:t>
            </a:r>
          </a:p>
          <a:p>
            <a:r>
              <a:rPr lang="en-US" sz="2400" dirty="0">
                <a:solidFill>
                  <a:schemeClr val="tx1"/>
                </a:solidFill>
                <a:latin typeface="+mn-lt"/>
                <a:ea typeface="+mn-ea"/>
                <a:cs typeface="+mn-cs"/>
              </a:rPr>
              <a:t>The likely / possible outcomes of different alternatives are evaluated, and the most likely alternative is selected</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a:t>
            </a:r>
            <a:r>
              <a:rPr lang="en-US" dirty="0" smtClean="0"/>
              <a:t>Tree</a:t>
            </a:r>
            <a:endParaRPr lang="en-US" dirty="0"/>
          </a:p>
        </p:txBody>
      </p:sp>
      <p:sp>
        <p:nvSpPr>
          <p:cNvPr id="3" name="Content Placeholder 2"/>
          <p:cNvSpPr>
            <a:spLocks noGrp="1"/>
          </p:cNvSpPr>
          <p:nvPr>
            <p:ph idx="1"/>
          </p:nvPr>
        </p:nvSpPr>
        <p:spPr/>
        <p:txBody>
          <a:bodyPr/>
          <a:lstStyle/>
          <a:p>
            <a:r>
              <a:rPr lang="en-US" sz="2400" dirty="0" smtClean="0">
                <a:solidFill>
                  <a:schemeClr val="tx1"/>
                </a:solidFill>
                <a:latin typeface="+mn-lt"/>
                <a:ea typeface="+mn-ea"/>
                <a:cs typeface="+mn-cs"/>
              </a:rPr>
              <a:t>a </a:t>
            </a:r>
            <a:r>
              <a:rPr lang="en-US" sz="2400" dirty="0">
                <a:solidFill>
                  <a:schemeClr val="tx1"/>
                </a:solidFill>
                <a:latin typeface="+mn-lt"/>
                <a:ea typeface="+mn-ea"/>
                <a:cs typeface="+mn-cs"/>
              </a:rPr>
              <a:t>diagram which shows all the possible alternatives of a </a:t>
            </a:r>
            <a:r>
              <a:rPr lang="en-US" sz="2400" dirty="0" smtClean="0">
                <a:solidFill>
                  <a:schemeClr val="tx1"/>
                </a:solidFill>
                <a:latin typeface="+mn-lt"/>
                <a:ea typeface="+mn-ea"/>
                <a:cs typeface="+mn-cs"/>
              </a:rPr>
              <a:t>decision</a:t>
            </a:r>
          </a:p>
          <a:p>
            <a:r>
              <a:rPr lang="en-US" sz="2400" dirty="0">
                <a:solidFill>
                  <a:schemeClr val="tx1"/>
                </a:solidFill>
                <a:latin typeface="+mn-lt"/>
                <a:ea typeface="+mn-ea"/>
                <a:cs typeface="+mn-cs"/>
              </a:rPr>
              <a:t>information can be seen at one </a:t>
            </a:r>
            <a:r>
              <a:rPr lang="en-US" sz="2400" dirty="0" smtClean="0">
                <a:solidFill>
                  <a:schemeClr val="tx1"/>
                </a:solidFill>
                <a:latin typeface="+mn-lt"/>
                <a:ea typeface="+mn-ea"/>
                <a:cs typeface="+mn-cs"/>
              </a:rPr>
              <a:t>glance</a:t>
            </a:r>
          </a:p>
          <a:p>
            <a:r>
              <a:rPr lang="en-US" sz="2400" dirty="0" smtClean="0">
                <a:solidFill>
                  <a:schemeClr val="tx1"/>
                </a:solidFill>
                <a:latin typeface="+mn-lt"/>
                <a:ea typeface="+mn-ea"/>
                <a:cs typeface="+mn-cs"/>
              </a:rPr>
              <a:t>like </a:t>
            </a:r>
            <a:r>
              <a:rPr lang="en-US" sz="2400" dirty="0">
                <a:solidFill>
                  <a:schemeClr val="tx1"/>
                </a:solidFill>
                <a:latin typeface="+mn-lt"/>
                <a:ea typeface="+mn-ea"/>
                <a:cs typeface="+mn-cs"/>
              </a:rPr>
              <a:t>a horizontal </a:t>
            </a:r>
            <a:r>
              <a:rPr lang="en-US" sz="2400" dirty="0" smtClean="0">
                <a:solidFill>
                  <a:schemeClr val="tx1"/>
                </a:solidFill>
                <a:latin typeface="+mn-lt"/>
                <a:ea typeface="+mn-ea"/>
                <a:cs typeface="+mn-cs"/>
              </a:rPr>
              <a:t>tree</a:t>
            </a:r>
          </a:p>
          <a:p>
            <a:r>
              <a:rPr lang="en-US" sz="2400" dirty="0">
                <a:solidFill>
                  <a:schemeClr val="tx1"/>
                </a:solidFill>
                <a:latin typeface="+mn-lt"/>
                <a:ea typeface="+mn-ea"/>
                <a:cs typeface="+mn-cs"/>
              </a:rPr>
              <a:t>base of the tree is called the </a:t>
            </a:r>
            <a:r>
              <a:rPr lang="en-US" sz="2400" b="1" dirty="0">
                <a:solidFill>
                  <a:schemeClr val="tx1"/>
                </a:solidFill>
                <a:latin typeface="+mn-lt"/>
                <a:ea typeface="+mn-ea"/>
                <a:cs typeface="+mn-cs"/>
              </a:rPr>
              <a:t>Decision </a:t>
            </a:r>
            <a:r>
              <a:rPr lang="en-US" sz="2400" b="1" dirty="0" smtClean="0">
                <a:solidFill>
                  <a:schemeClr val="tx1"/>
                </a:solidFill>
                <a:latin typeface="+mn-lt"/>
                <a:ea typeface="+mn-ea"/>
                <a:cs typeface="+mn-cs"/>
              </a:rPr>
              <a:t>Point</a:t>
            </a:r>
          </a:p>
          <a:p>
            <a:r>
              <a:rPr lang="en-US" sz="2400" dirty="0" smtClean="0">
                <a:solidFill>
                  <a:schemeClr val="tx1"/>
                </a:solidFill>
                <a:latin typeface="+mn-lt"/>
                <a:ea typeface="+mn-ea"/>
                <a:cs typeface="+mn-cs"/>
              </a:rPr>
              <a:t>from </a:t>
            </a:r>
            <a:r>
              <a:rPr lang="en-US" sz="2400" dirty="0">
                <a:solidFill>
                  <a:schemeClr val="tx1"/>
                </a:solidFill>
                <a:latin typeface="+mn-lt"/>
                <a:ea typeface="+mn-ea"/>
                <a:cs typeface="+mn-cs"/>
              </a:rPr>
              <a:t>this point, the different alternatives and sub-alternatives are shown as branches and </a:t>
            </a:r>
            <a:r>
              <a:rPr lang="en-US" sz="2400" dirty="0" smtClean="0">
                <a:solidFill>
                  <a:schemeClr val="tx1"/>
                </a:solidFill>
                <a:latin typeface="+mn-lt"/>
                <a:ea typeface="+mn-ea"/>
                <a:cs typeface="+mn-cs"/>
              </a:rPr>
              <a:t>sub-branches</a:t>
            </a:r>
          </a:p>
          <a:p>
            <a:r>
              <a:rPr lang="en-US" sz="2400" dirty="0">
                <a:solidFill>
                  <a:schemeClr val="tx1"/>
                </a:solidFill>
                <a:latin typeface="+mn-lt"/>
                <a:ea typeface="+mn-ea"/>
                <a:cs typeface="+mn-cs"/>
              </a:rPr>
              <a:t>study all the alternatives very carefully and select the best </a:t>
            </a:r>
            <a:r>
              <a:rPr lang="en-US" sz="2400" dirty="0" smtClean="0">
                <a:solidFill>
                  <a:schemeClr val="tx1"/>
                </a:solidFill>
                <a:latin typeface="+mn-lt"/>
                <a:ea typeface="+mn-ea"/>
                <a:cs typeface="+mn-cs"/>
              </a:rPr>
              <a:t>alternative</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a:t>
            </a:r>
            <a:endParaRPr lang="en-US" dirty="0"/>
          </a:p>
        </p:txBody>
      </p:sp>
      <p:pic>
        <p:nvPicPr>
          <p:cNvPr id="4" name="Content Placeholder 3" descr="6463738329_55faa2b606_z.jpg"/>
          <p:cNvPicPr>
            <a:picLocks noGrp="1" noChangeAspect="1"/>
          </p:cNvPicPr>
          <p:nvPr>
            <p:ph idx="1"/>
          </p:nvPr>
        </p:nvPicPr>
        <p:blipFill>
          <a:blip r:embed="rId2"/>
          <a:stretch>
            <a:fillRect/>
          </a:stretch>
        </p:blipFill>
        <p:spPr>
          <a:xfrm>
            <a:off x="1431882" y="2362200"/>
            <a:ext cx="5998839" cy="4067963"/>
          </a:xfr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Programmed Decision Making Techniques</a:t>
            </a:r>
            <a:endParaRPr lang="en-US" dirty="0"/>
          </a:p>
        </p:txBody>
      </p:sp>
      <p:graphicFrame>
        <p:nvGraphicFramePr>
          <p:cNvPr id="7" name="Content Placeholder 6"/>
          <p:cNvGraphicFramePr>
            <a:graphicFrameLocks noGrp="1"/>
          </p:cNvGraphicFramePr>
          <p:nvPr>
            <p:ph idx="1"/>
          </p:nvPr>
        </p:nvGraphicFramePr>
        <p:xfrm>
          <a:off x="838200" y="2362200"/>
          <a:ext cx="7693025"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Brainstorming</a:t>
            </a:r>
            <a:endParaRPr lang="en-US" dirty="0"/>
          </a:p>
        </p:txBody>
      </p:sp>
      <p:sp>
        <p:nvSpPr>
          <p:cNvPr id="3" name="Content Placeholder 2"/>
          <p:cNvSpPr>
            <a:spLocks noGrp="1"/>
          </p:cNvSpPr>
          <p:nvPr>
            <p:ph idx="1"/>
          </p:nvPr>
        </p:nvSpPr>
        <p:spPr/>
        <p:txBody>
          <a:bodyPr/>
          <a:lstStyle/>
          <a:p>
            <a:r>
              <a:rPr lang="en-US" sz="2400" dirty="0" smtClean="0">
                <a:solidFill>
                  <a:schemeClr val="tx1"/>
                </a:solidFill>
                <a:latin typeface="+mn-lt"/>
                <a:ea typeface="+mn-ea"/>
                <a:cs typeface="+mn-cs"/>
              </a:rPr>
              <a:t>Developed </a:t>
            </a:r>
            <a:r>
              <a:rPr lang="en-US" sz="2400" dirty="0">
                <a:solidFill>
                  <a:schemeClr val="tx1"/>
                </a:solidFill>
                <a:latin typeface="+mn-lt"/>
                <a:ea typeface="+mn-ea"/>
                <a:cs typeface="+mn-cs"/>
              </a:rPr>
              <a:t>by </a:t>
            </a:r>
            <a:r>
              <a:rPr lang="en-US" sz="2400" b="1" dirty="0" smtClean="0">
                <a:solidFill>
                  <a:schemeClr val="tx1"/>
                </a:solidFill>
                <a:latin typeface="+mn-lt"/>
                <a:ea typeface="+mn-ea"/>
                <a:cs typeface="+mn-cs"/>
              </a:rPr>
              <a:t>Osborn</a:t>
            </a:r>
            <a:r>
              <a:rPr lang="en-US" sz="2400" dirty="0">
                <a:solidFill>
                  <a:schemeClr val="tx1"/>
                </a:solidFill>
                <a:latin typeface="+mn-lt"/>
                <a:ea typeface="+mn-ea"/>
                <a:cs typeface="+mn-cs"/>
              </a:rPr>
              <a:t>, who is called </a:t>
            </a:r>
            <a:r>
              <a:rPr lang="en-US" sz="2400" dirty="0" smtClean="0">
                <a:solidFill>
                  <a:schemeClr val="tx1"/>
                </a:solidFill>
                <a:latin typeface="+mn-lt"/>
                <a:ea typeface="+mn-ea"/>
                <a:cs typeface="+mn-cs"/>
              </a:rPr>
              <a:t>‘The </a:t>
            </a:r>
            <a:r>
              <a:rPr lang="en-US" sz="2400" dirty="0">
                <a:solidFill>
                  <a:schemeClr val="tx1"/>
                </a:solidFill>
                <a:latin typeface="+mn-lt"/>
                <a:ea typeface="+mn-ea"/>
                <a:cs typeface="+mn-cs"/>
              </a:rPr>
              <a:t>Father of </a:t>
            </a:r>
            <a:r>
              <a:rPr lang="en-US" sz="2400" dirty="0" smtClean="0">
                <a:solidFill>
                  <a:schemeClr val="tx1"/>
                </a:solidFill>
                <a:latin typeface="+mn-lt"/>
                <a:ea typeface="+mn-ea"/>
                <a:cs typeface="+mn-cs"/>
              </a:rPr>
              <a:t>Brainstorming’</a:t>
            </a:r>
          </a:p>
          <a:p>
            <a:r>
              <a:rPr lang="en-US" sz="2400" dirty="0" smtClean="0">
                <a:solidFill>
                  <a:schemeClr val="tx1"/>
                </a:solidFill>
                <a:latin typeface="+mn-lt"/>
                <a:ea typeface="+mn-ea"/>
                <a:cs typeface="+mn-cs"/>
              </a:rPr>
              <a:t>To </a:t>
            </a:r>
            <a:r>
              <a:rPr lang="en-US" sz="2400" dirty="0">
                <a:solidFill>
                  <a:schemeClr val="tx1"/>
                </a:solidFill>
                <a:latin typeface="+mn-lt"/>
                <a:ea typeface="+mn-ea"/>
                <a:cs typeface="+mn-cs"/>
              </a:rPr>
              <a:t>improve problem solving by finding new or creative </a:t>
            </a:r>
            <a:r>
              <a:rPr lang="en-US" sz="2400" dirty="0" smtClean="0">
                <a:solidFill>
                  <a:schemeClr val="tx1"/>
                </a:solidFill>
                <a:latin typeface="+mn-lt"/>
                <a:ea typeface="+mn-ea"/>
                <a:cs typeface="+mn-cs"/>
              </a:rPr>
              <a:t>solutions</a:t>
            </a:r>
          </a:p>
          <a:p>
            <a:r>
              <a:rPr lang="en-US" sz="2400" dirty="0" smtClean="0">
                <a:solidFill>
                  <a:schemeClr val="tx1"/>
                </a:solidFill>
                <a:latin typeface="+mn-lt"/>
                <a:ea typeface="+mn-ea"/>
                <a:cs typeface="+mn-cs"/>
              </a:rPr>
              <a:t>Five </a:t>
            </a:r>
            <a:r>
              <a:rPr lang="en-US" sz="2400" dirty="0">
                <a:solidFill>
                  <a:schemeClr val="tx1"/>
                </a:solidFill>
                <a:latin typeface="+mn-lt"/>
                <a:ea typeface="+mn-ea"/>
                <a:cs typeface="+mn-cs"/>
              </a:rPr>
              <a:t>to ten persons </a:t>
            </a:r>
            <a:endParaRPr lang="en-US" sz="2400" dirty="0"/>
          </a:p>
          <a:p>
            <a:r>
              <a:rPr lang="en-US" sz="2400" dirty="0" smtClean="0">
                <a:solidFill>
                  <a:schemeClr val="tx1"/>
                </a:solidFill>
                <a:latin typeface="+mn-lt"/>
                <a:ea typeface="+mn-ea"/>
                <a:cs typeface="+mn-cs"/>
              </a:rPr>
              <a:t>Leader </a:t>
            </a:r>
            <a:r>
              <a:rPr lang="en-US" sz="2400" dirty="0">
                <a:solidFill>
                  <a:schemeClr val="tx1"/>
                </a:solidFill>
                <a:latin typeface="+mn-lt"/>
                <a:ea typeface="+mn-ea"/>
                <a:cs typeface="+mn-cs"/>
              </a:rPr>
              <a:t>of the group tells them the </a:t>
            </a:r>
            <a:r>
              <a:rPr lang="en-US" sz="2400" dirty="0" smtClean="0">
                <a:solidFill>
                  <a:schemeClr val="tx1"/>
                </a:solidFill>
                <a:latin typeface="+mn-lt"/>
                <a:ea typeface="+mn-ea"/>
                <a:cs typeface="+mn-cs"/>
              </a:rPr>
              <a:t>problem</a:t>
            </a:r>
          </a:p>
          <a:p>
            <a:r>
              <a:rPr lang="en-US" sz="2400" dirty="0">
                <a:solidFill>
                  <a:schemeClr val="tx1"/>
                </a:solidFill>
                <a:latin typeface="+mn-lt"/>
                <a:ea typeface="+mn-ea"/>
                <a:cs typeface="+mn-cs"/>
              </a:rPr>
              <a:t>All possible ideas are invited to solve the </a:t>
            </a:r>
            <a:r>
              <a:rPr lang="en-US" sz="2400" dirty="0" smtClean="0">
                <a:solidFill>
                  <a:schemeClr val="tx1"/>
                </a:solidFill>
                <a:latin typeface="+mn-lt"/>
                <a:ea typeface="+mn-ea"/>
                <a:cs typeface="+mn-cs"/>
              </a:rPr>
              <a:t>problem</a:t>
            </a:r>
          </a:p>
          <a:p>
            <a:r>
              <a:rPr lang="en-US" sz="2400" dirty="0">
                <a:solidFill>
                  <a:schemeClr val="tx1"/>
                </a:solidFill>
                <a:latin typeface="+mn-lt"/>
                <a:ea typeface="+mn-ea"/>
                <a:cs typeface="+mn-cs"/>
              </a:rPr>
              <a:t>All the ideas are discussed and </a:t>
            </a:r>
            <a:r>
              <a:rPr lang="en-US" sz="2400" dirty="0" err="1" smtClean="0">
                <a:solidFill>
                  <a:schemeClr val="tx1"/>
                </a:solidFill>
                <a:latin typeface="+mn-lt"/>
                <a:ea typeface="+mn-ea"/>
                <a:cs typeface="+mn-cs"/>
              </a:rPr>
              <a:t>analysed</a:t>
            </a:r>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The </a:t>
            </a:r>
            <a:r>
              <a:rPr lang="en-US" sz="2400" dirty="0">
                <a:solidFill>
                  <a:schemeClr val="tx1"/>
                </a:solidFill>
                <a:latin typeface="+mn-lt"/>
                <a:ea typeface="+mn-ea"/>
                <a:cs typeface="+mn-cs"/>
              </a:rPr>
              <a:t>best idea is </a:t>
            </a:r>
            <a:r>
              <a:rPr lang="en-US" sz="2400" dirty="0" smtClean="0">
                <a:solidFill>
                  <a:schemeClr val="tx1"/>
                </a:solidFill>
                <a:latin typeface="+mn-lt"/>
                <a:ea typeface="+mn-ea"/>
                <a:cs typeface="+mn-cs"/>
              </a:rPr>
              <a:t>selected</a:t>
            </a:r>
            <a:endParaRPr lang="en-US" sz="2400" dirty="0"/>
          </a:p>
        </p:txBody>
      </p:sp>
      <p:pic>
        <p:nvPicPr>
          <p:cNvPr id="4" name="Picture 3" descr="images.jpg"/>
          <p:cNvPicPr>
            <a:picLocks noChangeAspect="1"/>
          </p:cNvPicPr>
          <p:nvPr/>
        </p:nvPicPr>
        <p:blipFill>
          <a:blip r:embed="rId2"/>
          <a:stretch>
            <a:fillRect/>
          </a:stretch>
        </p:blipFill>
        <p:spPr>
          <a:xfrm>
            <a:off x="5046669" y="288882"/>
            <a:ext cx="2078019" cy="2078019"/>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tx1"/>
                </a:solidFill>
              </a:rPr>
              <a:t>Delphi technique</a:t>
            </a:r>
            <a:endParaRPr lang="en-US" dirty="0"/>
          </a:p>
        </p:txBody>
      </p:sp>
      <p:sp>
        <p:nvSpPr>
          <p:cNvPr id="3" name="Content Placeholder 2"/>
          <p:cNvSpPr>
            <a:spLocks noGrp="1"/>
          </p:cNvSpPr>
          <p:nvPr>
            <p:ph idx="1"/>
          </p:nvPr>
        </p:nvSpPr>
        <p:spPr/>
        <p:txBody>
          <a:bodyPr/>
          <a:lstStyle/>
          <a:p>
            <a:r>
              <a:rPr lang="en-US" sz="2400" dirty="0" smtClean="0">
                <a:solidFill>
                  <a:schemeClr val="tx1"/>
                </a:solidFill>
                <a:latin typeface="+mn-lt"/>
                <a:ea typeface="+mn-ea"/>
                <a:cs typeface="+mn-cs"/>
              </a:rPr>
              <a:t>Similar </a:t>
            </a:r>
            <a:r>
              <a:rPr lang="en-US" sz="2400" dirty="0">
                <a:solidFill>
                  <a:schemeClr val="tx1"/>
                </a:solidFill>
                <a:latin typeface="+mn-lt"/>
                <a:ea typeface="+mn-ea"/>
                <a:cs typeface="+mn-cs"/>
              </a:rPr>
              <a:t>to brainstorming technique, except that the group members do not meet face to </a:t>
            </a:r>
            <a:r>
              <a:rPr lang="en-US" sz="2400" dirty="0" smtClean="0">
                <a:solidFill>
                  <a:schemeClr val="tx1"/>
                </a:solidFill>
                <a:latin typeface="+mn-lt"/>
                <a:ea typeface="+mn-ea"/>
                <a:cs typeface="+mn-cs"/>
              </a:rPr>
              <a:t>face</a:t>
            </a:r>
          </a:p>
          <a:p>
            <a:r>
              <a:rPr lang="en-US" sz="2400" dirty="0" smtClean="0">
                <a:solidFill>
                  <a:schemeClr val="tx1"/>
                </a:solidFill>
                <a:latin typeface="+mn-lt"/>
                <a:ea typeface="+mn-ea"/>
                <a:cs typeface="+mn-cs"/>
              </a:rPr>
              <a:t>Group </a:t>
            </a:r>
            <a:r>
              <a:rPr lang="en-US" sz="2400" dirty="0">
                <a:solidFill>
                  <a:schemeClr val="tx1"/>
                </a:solidFill>
                <a:latin typeface="+mn-lt"/>
                <a:ea typeface="+mn-ea"/>
                <a:cs typeface="+mn-cs"/>
              </a:rPr>
              <a:t>members are located at different </a:t>
            </a:r>
            <a:r>
              <a:rPr lang="en-US" sz="2400" dirty="0" smtClean="0">
                <a:solidFill>
                  <a:schemeClr val="tx1"/>
                </a:solidFill>
                <a:latin typeface="+mn-lt"/>
                <a:ea typeface="+mn-ea"/>
                <a:cs typeface="+mn-cs"/>
              </a:rPr>
              <a:t>places</a:t>
            </a:r>
          </a:p>
          <a:p>
            <a:r>
              <a:rPr lang="en-US" sz="2400" dirty="0">
                <a:solidFill>
                  <a:schemeClr val="tx1"/>
                </a:solidFill>
                <a:latin typeface="+mn-lt"/>
                <a:ea typeface="+mn-ea"/>
                <a:cs typeface="+mn-cs"/>
              </a:rPr>
              <a:t>Questionnaires </a:t>
            </a:r>
            <a:r>
              <a:rPr lang="en-US" sz="2400" dirty="0" smtClean="0">
                <a:solidFill>
                  <a:schemeClr val="tx1"/>
                </a:solidFill>
                <a:latin typeface="+mn-lt"/>
                <a:ea typeface="+mn-ea"/>
                <a:cs typeface="+mn-cs"/>
              </a:rPr>
              <a:t>are used </a:t>
            </a:r>
            <a:r>
              <a:rPr lang="en-US" sz="2400" dirty="0">
                <a:solidFill>
                  <a:schemeClr val="tx1"/>
                </a:solidFill>
                <a:latin typeface="+mn-lt"/>
                <a:ea typeface="+mn-ea"/>
                <a:cs typeface="+mn-cs"/>
              </a:rPr>
              <a:t>to collect information from the group </a:t>
            </a:r>
            <a:r>
              <a:rPr lang="en-US" sz="2400" dirty="0" smtClean="0">
                <a:solidFill>
                  <a:schemeClr val="tx1"/>
                </a:solidFill>
                <a:latin typeface="+mn-lt"/>
                <a:ea typeface="+mn-ea"/>
                <a:cs typeface="+mn-cs"/>
              </a:rPr>
              <a:t>members</a:t>
            </a:r>
          </a:p>
          <a:p>
            <a:r>
              <a:rPr lang="en-US" sz="2400" dirty="0" smtClean="0">
                <a:solidFill>
                  <a:schemeClr val="tx1"/>
                </a:solidFill>
                <a:latin typeface="+mn-lt"/>
                <a:ea typeface="+mn-ea"/>
                <a:cs typeface="+mn-cs"/>
              </a:rPr>
              <a:t>Group </a:t>
            </a:r>
            <a:r>
              <a:rPr lang="en-US" sz="2400" dirty="0">
                <a:solidFill>
                  <a:schemeClr val="tx1"/>
                </a:solidFill>
                <a:latin typeface="+mn-lt"/>
                <a:ea typeface="+mn-ea"/>
                <a:cs typeface="+mn-cs"/>
              </a:rPr>
              <a:t>members are not influenced by one another, since they do not meet fact to face</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Nominal Group </a:t>
            </a:r>
            <a:r>
              <a:rPr lang="en-US" dirty="0" smtClean="0"/>
              <a:t>Technique</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Group </a:t>
            </a:r>
            <a:r>
              <a:rPr lang="en-US" dirty="0">
                <a:solidFill>
                  <a:schemeClr val="tx1"/>
                </a:solidFill>
                <a:latin typeface="+mn-lt"/>
                <a:ea typeface="+mn-ea"/>
                <a:cs typeface="+mn-cs"/>
              </a:rPr>
              <a:t>members think </a:t>
            </a:r>
            <a:r>
              <a:rPr lang="en-US" dirty="0" smtClean="0">
                <a:solidFill>
                  <a:schemeClr val="tx1"/>
                </a:solidFill>
                <a:latin typeface="+mn-lt"/>
                <a:ea typeface="+mn-ea"/>
                <a:cs typeface="+mn-cs"/>
              </a:rPr>
              <a:t>independently</a:t>
            </a:r>
          </a:p>
          <a:p>
            <a:r>
              <a:rPr lang="en-US" dirty="0" smtClean="0">
                <a:solidFill>
                  <a:schemeClr val="tx1"/>
                </a:solidFill>
                <a:latin typeface="+mn-lt"/>
                <a:ea typeface="+mn-ea"/>
                <a:cs typeface="+mn-cs"/>
              </a:rPr>
              <a:t>Each </a:t>
            </a:r>
            <a:r>
              <a:rPr lang="en-US" dirty="0">
                <a:solidFill>
                  <a:schemeClr val="tx1"/>
                </a:solidFill>
                <a:latin typeface="+mn-lt"/>
                <a:ea typeface="+mn-ea"/>
                <a:cs typeface="+mn-cs"/>
              </a:rPr>
              <a:t>person comes up with his own </a:t>
            </a:r>
            <a:r>
              <a:rPr lang="en-US" dirty="0" smtClean="0">
                <a:solidFill>
                  <a:schemeClr val="tx1"/>
                </a:solidFill>
                <a:latin typeface="+mn-lt"/>
                <a:ea typeface="+mn-ea"/>
                <a:cs typeface="+mn-cs"/>
              </a:rPr>
              <a:t>ideas</a:t>
            </a:r>
          </a:p>
          <a:p>
            <a:r>
              <a:rPr lang="en-US" dirty="0" smtClean="0">
                <a:solidFill>
                  <a:schemeClr val="tx1"/>
                </a:solidFill>
                <a:latin typeface="+mn-lt"/>
                <a:ea typeface="+mn-ea"/>
                <a:cs typeface="+mn-cs"/>
              </a:rPr>
              <a:t>No interaction </a:t>
            </a:r>
            <a:r>
              <a:rPr lang="en-US" dirty="0">
                <a:solidFill>
                  <a:schemeClr val="tx1"/>
                </a:solidFill>
                <a:latin typeface="+mn-lt"/>
                <a:ea typeface="+mn-ea"/>
                <a:cs typeface="+mn-cs"/>
              </a:rPr>
              <a:t>among the group members at the early </a:t>
            </a:r>
            <a:r>
              <a:rPr lang="en-US" dirty="0" smtClean="0">
                <a:solidFill>
                  <a:schemeClr val="tx1"/>
                </a:solidFill>
                <a:latin typeface="+mn-lt"/>
                <a:ea typeface="+mn-ea"/>
                <a:cs typeface="+mn-cs"/>
              </a:rPr>
              <a:t>stage</a:t>
            </a:r>
          </a:p>
          <a:p>
            <a:r>
              <a:rPr lang="en-US" dirty="0">
                <a:solidFill>
                  <a:schemeClr val="tx1"/>
                </a:solidFill>
                <a:latin typeface="+mn-lt"/>
                <a:ea typeface="+mn-ea"/>
                <a:cs typeface="+mn-cs"/>
              </a:rPr>
              <a:t>Interaction takes place only after the ideas are presented by every single member of the group</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0" y="6369050"/>
            <a:ext cx="587375" cy="488950"/>
          </a:xfrm>
          <a:prstGeom prst="rect">
            <a:avLst/>
          </a:prstGeom>
        </p:spPr>
        <p:txBody>
          <a:bodyPr/>
          <a:lstStyle/>
          <a:p>
            <a:fld id="{E6E1E301-4410-49AC-A00C-C61B5BA03691}" type="slidenum">
              <a:rPr lang="en-US"/>
              <a:pPr/>
              <a:t>3</a:t>
            </a:fld>
            <a:endParaRPr lang="en-US"/>
          </a:p>
        </p:txBody>
      </p:sp>
      <p:sp>
        <p:nvSpPr>
          <p:cNvPr id="278530" name="AutoShape 2"/>
          <p:cNvSpPr>
            <a:spLocks noGrp="1" noChangeArrowheads="1"/>
          </p:cNvSpPr>
          <p:nvPr>
            <p:ph type="title"/>
          </p:nvPr>
        </p:nvSpPr>
        <p:spPr>
          <a:xfrm>
            <a:off x="755649" y="873125"/>
            <a:ext cx="6919955" cy="1143000"/>
          </a:xfrm>
        </p:spPr>
        <p:txBody>
          <a:bodyPr/>
          <a:lstStyle/>
          <a:p>
            <a:r>
              <a:rPr lang="en-US" dirty="0" smtClean="0"/>
              <a:t>Definition : Decision </a:t>
            </a:r>
            <a:r>
              <a:rPr lang="en-US" dirty="0"/>
              <a:t>Making</a:t>
            </a:r>
          </a:p>
        </p:txBody>
      </p:sp>
      <p:sp>
        <p:nvSpPr>
          <p:cNvPr id="278531" name="Rectangle 3"/>
          <p:cNvSpPr>
            <a:spLocks noGrp="1" noChangeArrowheads="1"/>
          </p:cNvSpPr>
          <p:nvPr>
            <p:ph type="body" idx="1"/>
          </p:nvPr>
        </p:nvSpPr>
        <p:spPr/>
        <p:txBody>
          <a:bodyPr/>
          <a:lstStyle/>
          <a:p>
            <a:pPr>
              <a:spcBef>
                <a:spcPct val="35000"/>
              </a:spcBef>
            </a:pPr>
            <a:r>
              <a:rPr lang="en-US" dirty="0" smtClean="0"/>
              <a:t>The process of identifying and selecting a course of action to solve a specific problem</a:t>
            </a:r>
          </a:p>
          <a:p>
            <a:pPr>
              <a:spcBef>
                <a:spcPct val="35000"/>
              </a:spcBef>
            </a:pPr>
            <a:r>
              <a:rPr lang="en-US" dirty="0" smtClean="0"/>
              <a:t>Decision is a choice between two or more alternatives </a:t>
            </a:r>
          </a:p>
          <a:p>
            <a:pPr>
              <a:spcBef>
                <a:spcPct val="35000"/>
              </a:spcBef>
            </a:pPr>
            <a:r>
              <a:rPr lang="en-US" dirty="0" smtClean="0"/>
              <a:t>Decision is on the basis of conscious logic</a:t>
            </a:r>
            <a:r>
              <a:rPr lang="en-US" dirty="0"/>
              <a:t>	</a:t>
            </a:r>
            <a:endParaRPr lang="en-US" dirty="0" smtClean="0"/>
          </a:p>
          <a:p>
            <a:pPr>
              <a:spcBef>
                <a:spcPct val="35000"/>
              </a:spcBef>
            </a:pPr>
            <a:r>
              <a:rPr lang="en-US" dirty="0" smtClean="0"/>
              <a:t>Decision must bring the organization closer to the goal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85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78531">
                                            <p:txEl>
                                              <p:pRg st="0" end="0"/>
                                            </p:txEl>
                                          </p:spTgt>
                                        </p:tgtEl>
                                        <p:attrNameLst>
                                          <p:attrName>style.visibility</p:attrName>
                                        </p:attrNameLst>
                                      </p:cBhvr>
                                      <p:to>
                                        <p:strVal val="visible"/>
                                      </p:to>
                                    </p:set>
                                    <p:animEffect transition="in" filter="fade">
                                      <p:cBhvr>
                                        <p:cTn id="11" dur="2000"/>
                                        <p:tgtEl>
                                          <p:spTgt spid="27853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78531">
                                            <p:txEl>
                                              <p:pRg st="1" end="1"/>
                                            </p:txEl>
                                          </p:spTgt>
                                        </p:tgtEl>
                                        <p:attrNameLst>
                                          <p:attrName>style.visibility</p:attrName>
                                        </p:attrNameLst>
                                      </p:cBhvr>
                                      <p:to>
                                        <p:strVal val="visible"/>
                                      </p:to>
                                    </p:set>
                                    <p:animEffect transition="in" filter="fade">
                                      <p:cBhvr>
                                        <p:cTn id="16" dur="2000"/>
                                        <p:tgtEl>
                                          <p:spTgt spid="27853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78531">
                                            <p:txEl>
                                              <p:pRg st="2" end="2"/>
                                            </p:txEl>
                                          </p:spTgt>
                                        </p:tgtEl>
                                        <p:attrNameLst>
                                          <p:attrName>style.visibility</p:attrName>
                                        </p:attrNameLst>
                                      </p:cBhvr>
                                      <p:to>
                                        <p:strVal val="visible"/>
                                      </p:to>
                                    </p:set>
                                    <p:animEffect transition="in" filter="fade">
                                      <p:cBhvr>
                                        <p:cTn id="21" dur="2000"/>
                                        <p:tgtEl>
                                          <p:spTgt spid="27853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78531">
                                            <p:txEl>
                                              <p:pRg st="3" end="3"/>
                                            </p:txEl>
                                          </p:spTgt>
                                        </p:tgtEl>
                                        <p:attrNameLst>
                                          <p:attrName>style.visibility</p:attrName>
                                        </p:attrNameLst>
                                      </p:cBhvr>
                                      <p:to>
                                        <p:strVal val="visible"/>
                                      </p:to>
                                    </p:set>
                                    <p:animEffect transition="in" filter="fade">
                                      <p:cBhvr>
                                        <p:cTn id="26" dur="2000"/>
                                        <p:tgtEl>
                                          <p:spTgt spid="278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p:bldP spid="27853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t>
            </a:r>
            <a:r>
              <a:rPr lang="en-US" dirty="0" smtClean="0"/>
              <a:t>Circles</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started in Japan in the early </a:t>
            </a:r>
            <a:r>
              <a:rPr lang="en-US" dirty="0" smtClean="0">
                <a:solidFill>
                  <a:schemeClr val="tx1"/>
                </a:solidFill>
                <a:latin typeface="+mn-lt"/>
                <a:ea typeface="+mn-ea"/>
                <a:cs typeface="+mn-cs"/>
              </a:rPr>
              <a:t>1960s</a:t>
            </a:r>
          </a:p>
          <a:p>
            <a:r>
              <a:rPr lang="en-US" dirty="0" smtClean="0">
                <a:solidFill>
                  <a:schemeClr val="tx1"/>
                </a:solidFill>
                <a:latin typeface="+mn-lt"/>
                <a:ea typeface="+mn-ea"/>
                <a:cs typeface="+mn-cs"/>
              </a:rPr>
              <a:t>Is </a:t>
            </a:r>
            <a:r>
              <a:rPr lang="en-US" dirty="0">
                <a:solidFill>
                  <a:schemeClr val="tx1"/>
                </a:solidFill>
                <a:latin typeface="+mn-lt"/>
                <a:ea typeface="+mn-ea"/>
                <a:cs typeface="+mn-cs"/>
              </a:rPr>
              <a:t>a small group of employees from the same department who volunteer to meet regularly in order to identify, </a:t>
            </a:r>
            <a:r>
              <a:rPr lang="en-US" dirty="0" smtClean="0">
                <a:solidFill>
                  <a:schemeClr val="tx1"/>
                </a:solidFill>
                <a:latin typeface="+mn-lt"/>
                <a:ea typeface="+mn-ea"/>
                <a:cs typeface="+mn-cs"/>
              </a:rPr>
              <a:t>analyze </a:t>
            </a:r>
            <a:r>
              <a:rPr lang="en-US" dirty="0">
                <a:solidFill>
                  <a:schemeClr val="tx1"/>
                </a:solidFill>
                <a:latin typeface="+mn-lt"/>
                <a:ea typeface="+mn-ea"/>
                <a:cs typeface="+mn-cs"/>
              </a:rPr>
              <a:t>and to solve problems about their </a:t>
            </a:r>
            <a:r>
              <a:rPr lang="en-US" dirty="0" smtClean="0">
                <a:solidFill>
                  <a:schemeClr val="tx1"/>
                </a:solidFill>
                <a:latin typeface="+mn-lt"/>
                <a:ea typeface="+mn-ea"/>
                <a:cs typeface="+mn-cs"/>
              </a:rPr>
              <a:t>work</a:t>
            </a:r>
            <a:endParaRPr lang="en-US" dirty="0"/>
          </a:p>
        </p:txBody>
      </p:sp>
      <p:pic>
        <p:nvPicPr>
          <p:cNvPr id="4" name="Picture 3" descr="Quality-Circles.jpg"/>
          <p:cNvPicPr>
            <a:picLocks noChangeAspect="1"/>
          </p:cNvPicPr>
          <p:nvPr/>
        </p:nvPicPr>
        <p:blipFill>
          <a:blip r:embed="rId2"/>
          <a:stretch>
            <a:fillRect/>
          </a:stretch>
        </p:blipFill>
        <p:spPr>
          <a:xfrm>
            <a:off x="2673324" y="4779981"/>
            <a:ext cx="3956034" cy="1838306"/>
          </a:xfrm>
          <a:prstGeom prst="ellipse">
            <a:avLst/>
          </a:prstGeom>
          <a:ln>
            <a:noFill/>
          </a:ln>
          <a:effectLst>
            <a:softEdge rad="112500"/>
          </a:effectLst>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a:t>
            </a:r>
            <a:r>
              <a:rPr lang="en-US" dirty="0" smtClean="0"/>
              <a:t>Technique</a:t>
            </a:r>
            <a:endParaRPr lang="en-US" dirty="0"/>
          </a:p>
        </p:txBody>
      </p:sp>
      <p:sp>
        <p:nvSpPr>
          <p:cNvPr id="3" name="Content Placeholder 2"/>
          <p:cNvSpPr>
            <a:spLocks noGrp="1"/>
          </p:cNvSpPr>
          <p:nvPr>
            <p:ph idx="1"/>
          </p:nvPr>
        </p:nvSpPr>
        <p:spPr>
          <a:xfrm>
            <a:off x="838200" y="2362200"/>
            <a:ext cx="7693025" cy="1468443"/>
          </a:xfrm>
        </p:spPr>
        <p:txBody>
          <a:bodyPr/>
          <a:lstStyle/>
          <a:p>
            <a:r>
              <a:rPr lang="en-US" dirty="0">
                <a:solidFill>
                  <a:schemeClr val="tx1"/>
                </a:solidFill>
                <a:latin typeface="+mn-lt"/>
                <a:ea typeface="+mn-ea"/>
                <a:cs typeface="+mn-cs"/>
              </a:rPr>
              <a:t>decisions are made based on experience, rule of thumb, common sense, etc</a:t>
            </a:r>
            <a:endParaRPr lang="en-US"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Participative Technique</a:t>
            </a:r>
            <a:endParaRPr lang="en-US" dirty="0"/>
          </a:p>
        </p:txBody>
      </p:sp>
      <p:sp>
        <p:nvSpPr>
          <p:cNvPr id="3" name="Content Placeholder 2"/>
          <p:cNvSpPr>
            <a:spLocks noGrp="1"/>
          </p:cNvSpPr>
          <p:nvPr>
            <p:ph idx="1"/>
          </p:nvPr>
        </p:nvSpPr>
        <p:spPr/>
        <p:txBody>
          <a:bodyPr/>
          <a:lstStyle/>
          <a:p>
            <a:r>
              <a:rPr lang="en-US" dirty="0" smtClean="0"/>
              <a:t>Employees also involved in decision making process</a:t>
            </a:r>
          </a:p>
          <a:p>
            <a:r>
              <a:rPr lang="en-US" dirty="0" smtClean="0"/>
              <a:t>Promotes accountability and commitment</a:t>
            </a:r>
          </a:p>
          <a:p>
            <a:r>
              <a:rPr lang="en-US" dirty="0" smtClean="0"/>
              <a:t>Increases employee motivation</a:t>
            </a:r>
            <a:endParaRPr 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5889" y="2881305"/>
            <a:ext cx="2738475" cy="1143000"/>
          </a:xfrm>
        </p:spPr>
        <p:txBody>
          <a:bodyPr/>
          <a:lstStyle/>
          <a:p>
            <a:r>
              <a:rPr lang="en-US" dirty="0" smtClean="0"/>
              <a:t>Thank You</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369050"/>
            <a:ext cx="587375" cy="488950"/>
          </a:xfrm>
          <a:prstGeom prst="rect">
            <a:avLst/>
          </a:prstGeom>
        </p:spPr>
        <p:txBody>
          <a:bodyPr/>
          <a:lstStyle/>
          <a:p>
            <a:fld id="{F0CAFF4F-19D5-4D5E-BE65-642527F70011}" type="slidenum">
              <a:rPr lang="en-US"/>
              <a:pPr/>
              <a:t>4</a:t>
            </a:fld>
            <a:endParaRPr lang="en-US"/>
          </a:p>
        </p:txBody>
      </p:sp>
      <p:sp>
        <p:nvSpPr>
          <p:cNvPr id="280578" name="AutoShape 2"/>
          <p:cNvSpPr>
            <a:spLocks noGrp="1" noChangeArrowheads="1"/>
          </p:cNvSpPr>
          <p:nvPr>
            <p:ph type="title"/>
          </p:nvPr>
        </p:nvSpPr>
        <p:spPr/>
        <p:txBody>
          <a:bodyPr/>
          <a:lstStyle/>
          <a:p>
            <a:r>
              <a:rPr lang="en-US" dirty="0" smtClean="0"/>
              <a:t>Components of </a:t>
            </a:r>
            <a:r>
              <a:rPr lang="en-US" dirty="0"/>
              <a:t>Decision Making</a:t>
            </a:r>
          </a:p>
        </p:txBody>
      </p:sp>
      <p:graphicFrame>
        <p:nvGraphicFramePr>
          <p:cNvPr id="6" name="Diagram 5"/>
          <p:cNvGraphicFramePr/>
          <p:nvPr/>
        </p:nvGraphicFramePr>
        <p:xfrm>
          <a:off x="1468395" y="247966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0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Decision making</a:t>
            </a:r>
            <a:endParaRPr lang="en-US" dirty="0"/>
          </a:p>
        </p:txBody>
      </p:sp>
      <p:sp>
        <p:nvSpPr>
          <p:cNvPr id="3" name="Content Placeholder 2"/>
          <p:cNvSpPr>
            <a:spLocks noGrp="1"/>
          </p:cNvSpPr>
          <p:nvPr>
            <p:ph idx="1"/>
          </p:nvPr>
        </p:nvSpPr>
        <p:spPr/>
        <p:txBody>
          <a:bodyPr/>
          <a:lstStyle/>
          <a:p>
            <a:r>
              <a:rPr lang="en-US" dirty="0" smtClean="0"/>
              <a:t>Existence of alternatives</a:t>
            </a:r>
          </a:p>
          <a:p>
            <a:r>
              <a:rPr lang="en-US" dirty="0" smtClean="0"/>
              <a:t>Negative or positive </a:t>
            </a:r>
          </a:p>
          <a:p>
            <a:r>
              <a:rPr lang="en-US" dirty="0" smtClean="0"/>
              <a:t>Freedom of choice</a:t>
            </a:r>
          </a:p>
          <a:p>
            <a:r>
              <a:rPr lang="en-US" dirty="0" smtClean="0"/>
              <a:t>Result oriented</a:t>
            </a:r>
          </a:p>
          <a:p>
            <a:r>
              <a:rPr lang="en-US" dirty="0" smtClean="0"/>
              <a:t>Intellectual process</a:t>
            </a:r>
          </a:p>
          <a:p>
            <a:r>
              <a:rPr lang="en-US" dirty="0" smtClean="0"/>
              <a:t>Logical process</a:t>
            </a:r>
          </a:p>
          <a:p>
            <a:r>
              <a:rPr lang="en-US" dirty="0" smtClean="0"/>
              <a:t>Continuous process</a:t>
            </a:r>
          </a:p>
          <a:p>
            <a:r>
              <a:rPr lang="en-US" dirty="0" smtClean="0"/>
              <a:t>Situational</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decision making</a:t>
            </a:r>
            <a:endParaRPr lang="en-US" dirty="0"/>
          </a:p>
        </p:txBody>
      </p:sp>
      <p:sp>
        <p:nvSpPr>
          <p:cNvPr id="3" name="Content Placeholder 2"/>
          <p:cNvSpPr>
            <a:spLocks noGrp="1"/>
          </p:cNvSpPr>
          <p:nvPr>
            <p:ph idx="1"/>
          </p:nvPr>
        </p:nvSpPr>
        <p:spPr/>
        <p:txBody>
          <a:bodyPr/>
          <a:lstStyle/>
          <a:p>
            <a:r>
              <a:rPr lang="en-US" dirty="0" smtClean="0"/>
              <a:t>Leads to optimum utilization of resources</a:t>
            </a:r>
          </a:p>
          <a:p>
            <a:r>
              <a:rPr lang="en-US" dirty="0" smtClean="0"/>
              <a:t>Core of Planning</a:t>
            </a:r>
          </a:p>
          <a:p>
            <a:r>
              <a:rPr lang="en-US" dirty="0" smtClean="0"/>
              <a:t>Helps to attain objectives</a:t>
            </a:r>
          </a:p>
          <a:p>
            <a:r>
              <a:rPr lang="en-US" dirty="0" smtClean="0"/>
              <a:t>Improves efficiency</a:t>
            </a:r>
          </a:p>
          <a:p>
            <a:r>
              <a:rPr lang="en-US" dirty="0" smtClean="0"/>
              <a:t>Means to problem solving</a:t>
            </a:r>
          </a:p>
          <a:p>
            <a:r>
              <a:rPr lang="en-US" dirty="0" smtClean="0"/>
              <a:t>Helps to face challenges</a:t>
            </a:r>
          </a:p>
          <a:p>
            <a:r>
              <a:rPr lang="en-US" dirty="0" smtClean="0"/>
              <a:t>Leads to motivated and dedicated employees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2"/>
          <p:cNvSpPr>
            <a:spLocks noGrp="1"/>
          </p:cNvSpPr>
          <p:nvPr>
            <p:ph type="sldNum" sz="quarter" idx="10"/>
          </p:nvPr>
        </p:nvSpPr>
        <p:spPr/>
        <p:txBody>
          <a:bodyPr/>
          <a:lstStyle/>
          <a:p>
            <a:fld id="{B6414076-2C4B-4881-9733-73C0F0723185}" type="slidenum">
              <a:rPr lang="en-US"/>
              <a:pPr/>
              <a:t>7</a:t>
            </a:fld>
            <a:endParaRPr lang="en-US"/>
          </a:p>
        </p:txBody>
      </p:sp>
      <p:sp>
        <p:nvSpPr>
          <p:cNvPr id="273410" name="AutoShape 2"/>
          <p:cNvSpPr>
            <a:spLocks noGrp="1" noChangeArrowheads="1"/>
          </p:cNvSpPr>
          <p:nvPr>
            <p:ph type="title"/>
          </p:nvPr>
        </p:nvSpPr>
        <p:spPr>
          <a:xfrm>
            <a:off x="3240088" y="188913"/>
            <a:ext cx="5040312" cy="1066800"/>
          </a:xfrm>
        </p:spPr>
        <p:txBody>
          <a:bodyPr/>
          <a:lstStyle/>
          <a:p>
            <a:pPr>
              <a:lnSpc>
                <a:spcPct val="80000"/>
              </a:lnSpc>
            </a:pPr>
            <a:r>
              <a:rPr lang="en-US" sz="2800"/>
              <a:t>Six Steps in the Managerial</a:t>
            </a:r>
            <a:br>
              <a:rPr lang="en-US" sz="2800"/>
            </a:br>
            <a:r>
              <a:rPr lang="en-US" sz="2800"/>
              <a:t>Decision-Making Process</a:t>
            </a:r>
          </a:p>
        </p:txBody>
      </p:sp>
      <p:sp>
        <p:nvSpPr>
          <p:cNvPr id="273411" name="Oval 3"/>
          <p:cNvSpPr>
            <a:spLocks noChangeArrowheads="1"/>
          </p:cNvSpPr>
          <p:nvPr/>
        </p:nvSpPr>
        <p:spPr bwMode="auto">
          <a:xfrm>
            <a:off x="2209800" y="2120900"/>
            <a:ext cx="3962400" cy="3886200"/>
          </a:xfrm>
          <a:prstGeom prst="ellipse">
            <a:avLst/>
          </a:prstGeom>
          <a:solidFill>
            <a:schemeClr val="tx2"/>
          </a:solidFill>
          <a:ln w="9525">
            <a:solidFill>
              <a:schemeClr val="tx1"/>
            </a:solidFill>
            <a:round/>
            <a:headEnd/>
            <a:tailEnd/>
          </a:ln>
          <a:effectLst/>
        </p:spPr>
        <p:txBody>
          <a:bodyPr wrap="none" anchor="ctr"/>
          <a:lstStyle/>
          <a:p>
            <a:endParaRPr lang="en-US"/>
          </a:p>
        </p:txBody>
      </p:sp>
      <p:graphicFrame>
        <p:nvGraphicFramePr>
          <p:cNvPr id="273412" name="Object 4"/>
          <p:cNvGraphicFramePr>
            <a:graphicFrameLocks noChangeAspect="1"/>
          </p:cNvGraphicFramePr>
          <p:nvPr/>
        </p:nvGraphicFramePr>
        <p:xfrm>
          <a:off x="-900113" y="584200"/>
          <a:ext cx="10266363" cy="6575425"/>
        </p:xfrm>
        <a:graphic>
          <a:graphicData uri="http://schemas.openxmlformats.org/presentationml/2006/ole">
            <p:oleObj spid="_x0000_s273412" name="Chart" r:id="rId3" imgW="6029249" imgH="4000500" progId="MSGraph.Chart.8">
              <p:embed followColorScheme="full"/>
            </p:oleObj>
          </a:graphicData>
        </a:graphic>
      </p:graphicFrame>
      <p:sp>
        <p:nvSpPr>
          <p:cNvPr id="273413" name="Text Box 5"/>
          <p:cNvSpPr txBox="1">
            <a:spLocks noChangeArrowheads="1"/>
          </p:cNvSpPr>
          <p:nvPr/>
        </p:nvSpPr>
        <p:spPr bwMode="auto">
          <a:xfrm>
            <a:off x="2617788" y="1814513"/>
            <a:ext cx="1468437" cy="915987"/>
          </a:xfrm>
          <a:prstGeom prst="rect">
            <a:avLst/>
          </a:prstGeom>
          <a:noFill/>
          <a:ln w="9525">
            <a:noFill/>
            <a:miter lim="800000"/>
            <a:headEnd/>
            <a:tailEnd/>
          </a:ln>
          <a:effectLst/>
        </p:spPr>
        <p:txBody>
          <a:bodyPr wrap="none">
            <a:spAutoFit/>
          </a:bodyPr>
          <a:lstStyle/>
          <a:p>
            <a:pPr algn="ctr">
              <a:lnSpc>
                <a:spcPct val="90000"/>
              </a:lnSpc>
            </a:pPr>
            <a:r>
              <a:rPr lang="en-US" sz="2000" b="1"/>
              <a:t>Evaluation</a:t>
            </a:r>
          </a:p>
          <a:p>
            <a:pPr algn="ctr">
              <a:lnSpc>
                <a:spcPct val="90000"/>
              </a:lnSpc>
            </a:pPr>
            <a:r>
              <a:rPr lang="en-US" sz="2000" b="1"/>
              <a:t>and</a:t>
            </a:r>
            <a:endParaRPr lang="en-US" sz="2000" b="1">
              <a:sym typeface="Wingdings" pitchFamily="2" charset="2"/>
            </a:endParaRPr>
          </a:p>
          <a:p>
            <a:pPr algn="ctr">
              <a:lnSpc>
                <a:spcPct val="90000"/>
              </a:lnSpc>
            </a:pPr>
            <a:r>
              <a:rPr lang="en-US" sz="2000" b="1"/>
              <a:t>Feedback</a:t>
            </a:r>
          </a:p>
        </p:txBody>
      </p:sp>
      <p:sp>
        <p:nvSpPr>
          <p:cNvPr id="273414" name="Text Box 6"/>
          <p:cNvSpPr txBox="1">
            <a:spLocks noChangeArrowheads="1"/>
          </p:cNvSpPr>
          <p:nvPr/>
        </p:nvSpPr>
        <p:spPr bwMode="auto">
          <a:xfrm>
            <a:off x="5245101" y="3338513"/>
            <a:ext cx="1663732" cy="923330"/>
          </a:xfrm>
          <a:prstGeom prst="rect">
            <a:avLst/>
          </a:prstGeom>
          <a:noFill/>
          <a:ln w="9525">
            <a:noFill/>
            <a:miter lim="800000"/>
            <a:headEnd/>
            <a:tailEnd/>
          </a:ln>
          <a:effectLst/>
        </p:spPr>
        <p:txBody>
          <a:bodyPr wrap="square">
            <a:spAutoFit/>
          </a:bodyPr>
          <a:lstStyle/>
          <a:p>
            <a:pPr algn="ctr">
              <a:lnSpc>
                <a:spcPct val="90000"/>
              </a:lnSpc>
            </a:pPr>
            <a:r>
              <a:rPr lang="en-US" sz="2000" b="1" dirty="0" smtClean="0">
                <a:solidFill>
                  <a:schemeClr val="bg1"/>
                </a:solidFill>
              </a:rPr>
              <a:t>Generating Alternative Solutions</a:t>
            </a:r>
            <a:endParaRPr lang="en-US" sz="2000" b="1" dirty="0">
              <a:solidFill>
                <a:schemeClr val="bg1"/>
              </a:solidFill>
            </a:endParaRPr>
          </a:p>
        </p:txBody>
      </p:sp>
      <p:sp>
        <p:nvSpPr>
          <p:cNvPr id="273415" name="Text Box 7"/>
          <p:cNvSpPr txBox="1">
            <a:spLocks noChangeArrowheads="1"/>
          </p:cNvSpPr>
          <p:nvPr/>
        </p:nvSpPr>
        <p:spPr bwMode="auto">
          <a:xfrm>
            <a:off x="4160838" y="1814512"/>
            <a:ext cx="1762143" cy="923330"/>
          </a:xfrm>
          <a:prstGeom prst="rect">
            <a:avLst/>
          </a:prstGeom>
          <a:noFill/>
          <a:ln w="9525">
            <a:noFill/>
            <a:miter lim="800000"/>
            <a:headEnd/>
            <a:tailEnd/>
          </a:ln>
          <a:effectLst/>
        </p:spPr>
        <p:txBody>
          <a:bodyPr wrap="square">
            <a:spAutoFit/>
          </a:bodyPr>
          <a:lstStyle/>
          <a:p>
            <a:pPr algn="ctr">
              <a:lnSpc>
                <a:spcPct val="90000"/>
              </a:lnSpc>
            </a:pPr>
            <a:r>
              <a:rPr lang="en-US" sz="2000" b="1" dirty="0" smtClean="0">
                <a:solidFill>
                  <a:schemeClr val="bg1"/>
                </a:solidFill>
              </a:rPr>
              <a:t>Defining and analyzing the problem</a:t>
            </a:r>
            <a:endParaRPr lang="en-US" sz="2000" b="1" dirty="0">
              <a:solidFill>
                <a:schemeClr val="bg1"/>
              </a:solidFill>
            </a:endParaRPr>
          </a:p>
        </p:txBody>
      </p:sp>
      <p:sp>
        <p:nvSpPr>
          <p:cNvPr id="273416" name="Text Box 8"/>
          <p:cNvSpPr txBox="1">
            <a:spLocks noChangeArrowheads="1"/>
          </p:cNvSpPr>
          <p:nvPr/>
        </p:nvSpPr>
        <p:spPr bwMode="auto">
          <a:xfrm>
            <a:off x="4186238" y="4938713"/>
            <a:ext cx="1651414" cy="646331"/>
          </a:xfrm>
          <a:prstGeom prst="rect">
            <a:avLst/>
          </a:prstGeom>
          <a:noFill/>
          <a:ln w="9525">
            <a:noFill/>
            <a:miter lim="800000"/>
            <a:headEnd/>
            <a:tailEnd/>
          </a:ln>
          <a:effectLst/>
        </p:spPr>
        <p:txBody>
          <a:bodyPr wrap="none">
            <a:spAutoFit/>
          </a:bodyPr>
          <a:lstStyle/>
          <a:p>
            <a:pPr algn="ctr">
              <a:lnSpc>
                <a:spcPct val="90000"/>
              </a:lnSpc>
            </a:pPr>
            <a:r>
              <a:rPr lang="en-US" sz="2000" b="1" dirty="0" smtClean="0"/>
              <a:t>Evaluating</a:t>
            </a:r>
            <a:endParaRPr lang="en-US" sz="2000" b="1" dirty="0"/>
          </a:p>
          <a:p>
            <a:pPr algn="ctr">
              <a:lnSpc>
                <a:spcPct val="90000"/>
              </a:lnSpc>
            </a:pPr>
            <a:r>
              <a:rPr lang="en-US" sz="2000" b="1" dirty="0"/>
              <a:t>Alternatives</a:t>
            </a:r>
          </a:p>
        </p:txBody>
      </p:sp>
      <p:sp>
        <p:nvSpPr>
          <p:cNvPr id="273417" name="Text Box 9"/>
          <p:cNvSpPr txBox="1">
            <a:spLocks noChangeArrowheads="1"/>
          </p:cNvSpPr>
          <p:nvPr/>
        </p:nvSpPr>
        <p:spPr bwMode="auto">
          <a:xfrm>
            <a:off x="2379663" y="4906963"/>
            <a:ext cx="1622425" cy="915987"/>
          </a:xfrm>
          <a:prstGeom prst="rect">
            <a:avLst/>
          </a:prstGeom>
          <a:noFill/>
          <a:ln w="9525">
            <a:noFill/>
            <a:miter lim="800000"/>
            <a:headEnd/>
            <a:tailEnd/>
          </a:ln>
          <a:effectLst/>
        </p:spPr>
        <p:txBody>
          <a:bodyPr wrap="none">
            <a:spAutoFit/>
          </a:bodyPr>
          <a:lstStyle/>
          <a:p>
            <a:pPr algn="ctr">
              <a:lnSpc>
                <a:spcPct val="90000"/>
              </a:lnSpc>
            </a:pPr>
            <a:r>
              <a:rPr lang="en-US" sz="2000" b="1">
                <a:solidFill>
                  <a:schemeClr val="bg1"/>
                </a:solidFill>
              </a:rPr>
              <a:t>Selection of</a:t>
            </a:r>
          </a:p>
          <a:p>
            <a:pPr algn="ctr">
              <a:lnSpc>
                <a:spcPct val="90000"/>
              </a:lnSpc>
            </a:pPr>
            <a:r>
              <a:rPr lang="en-US" sz="2000" b="1">
                <a:solidFill>
                  <a:schemeClr val="bg1"/>
                </a:solidFill>
              </a:rPr>
              <a:t>Desired </a:t>
            </a:r>
          </a:p>
          <a:p>
            <a:pPr algn="ctr">
              <a:lnSpc>
                <a:spcPct val="90000"/>
              </a:lnSpc>
            </a:pPr>
            <a:r>
              <a:rPr lang="en-US" sz="2000" b="1">
                <a:solidFill>
                  <a:schemeClr val="bg1"/>
                </a:solidFill>
              </a:rPr>
              <a:t>Alternative</a:t>
            </a:r>
          </a:p>
        </p:txBody>
      </p:sp>
      <p:sp>
        <p:nvSpPr>
          <p:cNvPr id="273418" name="Text Box 10"/>
          <p:cNvSpPr txBox="1">
            <a:spLocks noChangeArrowheads="1"/>
          </p:cNvSpPr>
          <p:nvPr/>
        </p:nvSpPr>
        <p:spPr bwMode="auto">
          <a:xfrm>
            <a:off x="1403350" y="3321050"/>
            <a:ext cx="2058988" cy="915988"/>
          </a:xfrm>
          <a:prstGeom prst="rect">
            <a:avLst/>
          </a:prstGeom>
          <a:noFill/>
          <a:ln w="9525">
            <a:noFill/>
            <a:miter lim="800000"/>
            <a:headEnd/>
            <a:tailEnd/>
          </a:ln>
          <a:effectLst/>
        </p:spPr>
        <p:txBody>
          <a:bodyPr wrap="none">
            <a:spAutoFit/>
          </a:bodyPr>
          <a:lstStyle/>
          <a:p>
            <a:pPr algn="ctr">
              <a:lnSpc>
                <a:spcPct val="90000"/>
              </a:lnSpc>
            </a:pPr>
            <a:r>
              <a:rPr lang="en-US" sz="2000" b="1">
                <a:solidFill>
                  <a:schemeClr val="bg1"/>
                </a:solidFill>
              </a:rPr>
              <a:t>Implementation</a:t>
            </a:r>
          </a:p>
          <a:p>
            <a:pPr algn="ctr">
              <a:lnSpc>
                <a:spcPct val="90000"/>
              </a:lnSpc>
            </a:pPr>
            <a:r>
              <a:rPr lang="en-US" sz="2000" b="1">
                <a:solidFill>
                  <a:schemeClr val="bg1"/>
                </a:solidFill>
              </a:rPr>
              <a:t>of Chosen</a:t>
            </a:r>
          </a:p>
          <a:p>
            <a:pPr algn="ctr">
              <a:lnSpc>
                <a:spcPct val="90000"/>
              </a:lnSpc>
            </a:pPr>
            <a:r>
              <a:rPr lang="en-US" sz="2000" b="1">
                <a:solidFill>
                  <a:schemeClr val="bg1"/>
                </a:solidFill>
              </a:rPr>
              <a:t>Alternative</a:t>
            </a:r>
          </a:p>
        </p:txBody>
      </p:sp>
      <p:sp>
        <p:nvSpPr>
          <p:cNvPr id="273419" name="Oval 11"/>
          <p:cNvSpPr>
            <a:spLocks noChangeArrowheads="1"/>
          </p:cNvSpPr>
          <p:nvPr/>
        </p:nvSpPr>
        <p:spPr bwMode="auto">
          <a:xfrm>
            <a:off x="3352800" y="2882900"/>
            <a:ext cx="1981200" cy="19050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273420" name="Text Box 12"/>
          <p:cNvSpPr txBox="1">
            <a:spLocks noChangeArrowheads="1"/>
          </p:cNvSpPr>
          <p:nvPr/>
        </p:nvSpPr>
        <p:spPr bwMode="auto">
          <a:xfrm>
            <a:off x="3348038" y="3500438"/>
            <a:ext cx="2030412" cy="915987"/>
          </a:xfrm>
          <a:prstGeom prst="rect">
            <a:avLst/>
          </a:prstGeom>
          <a:noFill/>
          <a:ln w="9525">
            <a:noFill/>
            <a:miter lim="800000"/>
            <a:headEnd/>
            <a:tailEnd/>
          </a:ln>
          <a:effectLst/>
        </p:spPr>
        <p:txBody>
          <a:bodyPr>
            <a:spAutoFit/>
          </a:bodyPr>
          <a:lstStyle/>
          <a:p>
            <a:pPr algn="ctr">
              <a:lnSpc>
                <a:spcPct val="90000"/>
              </a:lnSpc>
            </a:pPr>
            <a:r>
              <a:rPr lang="en-US" sz="2000" b="1">
                <a:solidFill>
                  <a:schemeClr val="bg1"/>
                </a:solidFill>
              </a:rPr>
              <a:t>Decision-Making</a:t>
            </a:r>
          </a:p>
          <a:p>
            <a:pPr algn="ctr">
              <a:lnSpc>
                <a:spcPct val="90000"/>
              </a:lnSpc>
            </a:pPr>
            <a:r>
              <a:rPr lang="en-US" sz="2000" b="1">
                <a:solidFill>
                  <a:schemeClr val="bg1"/>
                </a:solidFill>
              </a:rPr>
              <a:t>Process</a:t>
            </a:r>
          </a:p>
        </p:txBody>
      </p:sp>
      <p:sp>
        <p:nvSpPr>
          <p:cNvPr id="273421" name="Text Box 13"/>
          <p:cNvSpPr txBox="1">
            <a:spLocks noChangeArrowheads="1"/>
          </p:cNvSpPr>
          <p:nvPr/>
        </p:nvSpPr>
        <p:spPr bwMode="auto">
          <a:xfrm>
            <a:off x="3240088" y="1484313"/>
            <a:ext cx="684212" cy="396875"/>
          </a:xfrm>
          <a:prstGeom prst="rect">
            <a:avLst/>
          </a:prstGeom>
          <a:noFill/>
          <a:ln w="9525">
            <a:noFill/>
            <a:miter lim="800000"/>
            <a:headEnd/>
            <a:tailEnd/>
          </a:ln>
          <a:effectLst/>
        </p:spPr>
        <p:txBody>
          <a:bodyPr>
            <a:spAutoFit/>
          </a:bodyPr>
          <a:lstStyle/>
          <a:p>
            <a:pPr>
              <a:spcBef>
                <a:spcPct val="50000"/>
              </a:spcBef>
            </a:pPr>
            <a:r>
              <a:rPr lang="en-US" sz="2000">
                <a:sym typeface="Wingdings" pitchFamily="2" charset="2"/>
              </a:rPr>
              <a:t></a:t>
            </a:r>
          </a:p>
        </p:txBody>
      </p:sp>
      <p:sp>
        <p:nvSpPr>
          <p:cNvPr id="273422" name="Text Box 14"/>
          <p:cNvSpPr txBox="1">
            <a:spLocks noChangeArrowheads="1"/>
          </p:cNvSpPr>
          <p:nvPr/>
        </p:nvSpPr>
        <p:spPr bwMode="auto">
          <a:xfrm>
            <a:off x="4859338" y="1557338"/>
            <a:ext cx="504825" cy="396875"/>
          </a:xfrm>
          <a:prstGeom prst="rect">
            <a:avLst/>
          </a:prstGeom>
          <a:noFill/>
          <a:ln w="9525">
            <a:noFill/>
            <a:miter lim="800000"/>
            <a:headEnd/>
            <a:tailEnd/>
          </a:ln>
          <a:effectLst/>
        </p:spPr>
        <p:txBody>
          <a:bodyPr>
            <a:spAutoFit/>
          </a:bodyPr>
          <a:lstStyle/>
          <a:p>
            <a:pPr>
              <a:spcBef>
                <a:spcPct val="50000"/>
              </a:spcBef>
            </a:pPr>
            <a:r>
              <a:rPr lang="en-US" sz="2000">
                <a:solidFill>
                  <a:schemeClr val="bg1"/>
                </a:solidFill>
                <a:sym typeface="Wingdings" pitchFamily="2" charset="2"/>
              </a:rPr>
              <a:t></a:t>
            </a:r>
          </a:p>
        </p:txBody>
      </p:sp>
      <p:sp>
        <p:nvSpPr>
          <p:cNvPr id="273423" name="Text Box 15"/>
          <p:cNvSpPr txBox="1">
            <a:spLocks noChangeArrowheads="1"/>
          </p:cNvSpPr>
          <p:nvPr/>
        </p:nvSpPr>
        <p:spPr bwMode="auto">
          <a:xfrm>
            <a:off x="6048375" y="3068638"/>
            <a:ext cx="503238" cy="396875"/>
          </a:xfrm>
          <a:prstGeom prst="rect">
            <a:avLst/>
          </a:prstGeom>
          <a:noFill/>
          <a:ln w="9525">
            <a:noFill/>
            <a:miter lim="800000"/>
            <a:headEnd/>
            <a:tailEnd/>
          </a:ln>
          <a:effectLst/>
        </p:spPr>
        <p:txBody>
          <a:bodyPr>
            <a:spAutoFit/>
          </a:bodyPr>
          <a:lstStyle/>
          <a:p>
            <a:pPr>
              <a:spcBef>
                <a:spcPct val="50000"/>
              </a:spcBef>
            </a:pPr>
            <a:r>
              <a:rPr lang="en-US" sz="2000">
                <a:solidFill>
                  <a:schemeClr val="bg1"/>
                </a:solidFill>
                <a:sym typeface="Wingdings" pitchFamily="2" charset="2"/>
              </a:rPr>
              <a:t></a:t>
            </a:r>
          </a:p>
        </p:txBody>
      </p:sp>
      <p:sp>
        <p:nvSpPr>
          <p:cNvPr id="273424" name="Text Box 16"/>
          <p:cNvSpPr txBox="1">
            <a:spLocks noChangeArrowheads="1"/>
          </p:cNvSpPr>
          <p:nvPr/>
        </p:nvSpPr>
        <p:spPr bwMode="auto">
          <a:xfrm>
            <a:off x="4932363" y="5553075"/>
            <a:ext cx="720725" cy="396875"/>
          </a:xfrm>
          <a:prstGeom prst="rect">
            <a:avLst/>
          </a:prstGeom>
          <a:noFill/>
          <a:ln w="9525">
            <a:noFill/>
            <a:miter lim="800000"/>
            <a:headEnd/>
            <a:tailEnd/>
          </a:ln>
          <a:effectLst/>
        </p:spPr>
        <p:txBody>
          <a:bodyPr>
            <a:spAutoFit/>
          </a:bodyPr>
          <a:lstStyle/>
          <a:p>
            <a:pPr>
              <a:spcBef>
                <a:spcPct val="50000"/>
              </a:spcBef>
            </a:pPr>
            <a:r>
              <a:rPr lang="en-US" sz="2000">
                <a:sym typeface="Wingdings" pitchFamily="2" charset="2"/>
              </a:rPr>
              <a:t></a:t>
            </a:r>
          </a:p>
        </p:txBody>
      </p:sp>
      <p:sp>
        <p:nvSpPr>
          <p:cNvPr id="273425" name="Text Box 17"/>
          <p:cNvSpPr txBox="1">
            <a:spLocks noChangeArrowheads="1"/>
          </p:cNvSpPr>
          <p:nvPr/>
        </p:nvSpPr>
        <p:spPr bwMode="auto">
          <a:xfrm>
            <a:off x="3132138" y="5734050"/>
            <a:ext cx="755650" cy="396875"/>
          </a:xfrm>
          <a:prstGeom prst="rect">
            <a:avLst/>
          </a:prstGeom>
          <a:noFill/>
          <a:ln w="9525">
            <a:noFill/>
            <a:miter lim="800000"/>
            <a:headEnd/>
            <a:tailEnd/>
          </a:ln>
          <a:effectLst/>
        </p:spPr>
        <p:txBody>
          <a:bodyPr>
            <a:spAutoFit/>
          </a:bodyPr>
          <a:lstStyle/>
          <a:p>
            <a:pPr>
              <a:spcBef>
                <a:spcPct val="50000"/>
              </a:spcBef>
            </a:pPr>
            <a:r>
              <a:rPr lang="en-US" sz="2000">
                <a:solidFill>
                  <a:schemeClr val="bg1"/>
                </a:solidFill>
                <a:sym typeface="Wingdings" pitchFamily="2" charset="2"/>
              </a:rPr>
              <a:t></a:t>
            </a:r>
          </a:p>
        </p:txBody>
      </p:sp>
      <p:sp>
        <p:nvSpPr>
          <p:cNvPr id="273426" name="Text Box 18"/>
          <p:cNvSpPr txBox="1">
            <a:spLocks noChangeArrowheads="1"/>
          </p:cNvSpPr>
          <p:nvPr/>
        </p:nvSpPr>
        <p:spPr bwMode="auto">
          <a:xfrm>
            <a:off x="2016125" y="4257675"/>
            <a:ext cx="611188" cy="214313"/>
          </a:xfrm>
          <a:prstGeom prst="rect">
            <a:avLst/>
          </a:prstGeom>
          <a:noFill/>
          <a:ln w="9525">
            <a:noFill/>
            <a:miter lim="800000"/>
            <a:headEnd/>
            <a:tailEnd/>
          </a:ln>
          <a:effectLst/>
        </p:spPr>
        <p:txBody>
          <a:bodyPr>
            <a:spAutoFit/>
          </a:bodyPr>
          <a:lstStyle/>
          <a:p>
            <a:pPr>
              <a:spcBef>
                <a:spcPct val="50000"/>
              </a:spcBef>
            </a:pPr>
            <a:r>
              <a:rPr lang="en-US">
                <a:sym typeface="Wingdings" pitchFamily="2" charset="2"/>
              </a:rPr>
              <a:t></a:t>
            </a:r>
          </a:p>
        </p:txBody>
      </p:sp>
      <p:sp>
        <p:nvSpPr>
          <p:cNvPr id="273427" name="Text Box 19"/>
          <p:cNvSpPr txBox="1">
            <a:spLocks noChangeArrowheads="1"/>
          </p:cNvSpPr>
          <p:nvPr/>
        </p:nvSpPr>
        <p:spPr bwMode="auto">
          <a:xfrm>
            <a:off x="1871663" y="4329113"/>
            <a:ext cx="755650" cy="396875"/>
          </a:xfrm>
          <a:prstGeom prst="rect">
            <a:avLst/>
          </a:prstGeom>
          <a:noFill/>
          <a:ln w="9525">
            <a:noFill/>
            <a:miter lim="800000"/>
            <a:headEnd/>
            <a:tailEnd/>
          </a:ln>
          <a:effectLst/>
        </p:spPr>
        <p:txBody>
          <a:bodyPr>
            <a:spAutoFit/>
          </a:bodyPr>
          <a:lstStyle/>
          <a:p>
            <a:pPr>
              <a:spcBef>
                <a:spcPct val="50000"/>
              </a:spcBef>
            </a:pPr>
            <a:r>
              <a:rPr lang="en-US" sz="2000">
                <a:sym typeface="Wingdings" pitchFamily="2" charset="2"/>
              </a:rPr>
              <a:t></a:t>
            </a:r>
          </a:p>
        </p:txBody>
      </p:sp>
      <p:sp>
        <p:nvSpPr>
          <p:cNvPr id="273428" name="Text Box 20"/>
          <p:cNvSpPr txBox="1">
            <a:spLocks noChangeArrowheads="1"/>
          </p:cNvSpPr>
          <p:nvPr/>
        </p:nvSpPr>
        <p:spPr bwMode="auto">
          <a:xfrm>
            <a:off x="1979613" y="4149725"/>
            <a:ext cx="684212" cy="396875"/>
          </a:xfrm>
          <a:prstGeom prst="rect">
            <a:avLst/>
          </a:prstGeom>
          <a:noFill/>
          <a:ln w="9525">
            <a:noFill/>
            <a:miter lim="800000"/>
            <a:headEnd/>
            <a:tailEnd/>
          </a:ln>
          <a:effectLst/>
        </p:spPr>
        <p:txBody>
          <a:bodyPr>
            <a:spAutoFit/>
          </a:bodyPr>
          <a:lstStyle/>
          <a:p>
            <a:pPr>
              <a:spcBef>
                <a:spcPct val="50000"/>
              </a:spcBef>
            </a:pPr>
            <a:r>
              <a:rPr lang="en-US" sz="2000">
                <a:solidFill>
                  <a:schemeClr val="bg1"/>
                </a:solidFill>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34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34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734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34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34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34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734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34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734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34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2734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34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3" grpId="0" autoUpdateAnimBg="0"/>
      <p:bldP spid="273414" grpId="0" autoUpdateAnimBg="0"/>
      <p:bldP spid="273415" grpId="0" autoUpdateAnimBg="0"/>
      <p:bldP spid="273416" grpId="0" autoUpdateAnimBg="0"/>
      <p:bldP spid="273417" grpId="0" autoUpdateAnimBg="0"/>
      <p:bldP spid="273418" grpId="0" autoUpdateAnimBg="0"/>
      <p:bldP spid="273421" grpId="0"/>
      <p:bldP spid="273422" grpId="0"/>
      <p:bldP spid="273423" grpId="0"/>
      <p:bldP spid="273424" grpId="0"/>
      <p:bldP spid="273425" grpId="0"/>
      <p:bldP spid="2734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Managerial decisions</a:t>
            </a:r>
            <a:endParaRPr lang="en-US" dirty="0"/>
          </a:p>
        </p:txBody>
      </p:sp>
      <p:sp>
        <p:nvSpPr>
          <p:cNvPr id="4" name="Content Placeholder 3"/>
          <p:cNvSpPr>
            <a:spLocks noGrp="1"/>
          </p:cNvSpPr>
          <p:nvPr>
            <p:ph idx="1"/>
          </p:nvPr>
        </p:nvSpPr>
        <p:spPr/>
        <p:txBody>
          <a:bodyPr/>
          <a:lstStyle/>
          <a:p>
            <a:r>
              <a:rPr lang="en-US" dirty="0" smtClean="0"/>
              <a:t>Programmed and Non programmed </a:t>
            </a:r>
          </a:p>
          <a:p>
            <a:r>
              <a:rPr lang="en-US" dirty="0" smtClean="0"/>
              <a:t>Personal and Organizational </a:t>
            </a:r>
          </a:p>
          <a:p>
            <a:r>
              <a:rPr lang="en-US" dirty="0" smtClean="0"/>
              <a:t>Individual and Group</a:t>
            </a:r>
          </a:p>
          <a:p>
            <a:r>
              <a:rPr lang="en-US" dirty="0" smtClean="0"/>
              <a:t>Routine and Strategic</a:t>
            </a:r>
          </a:p>
          <a:p>
            <a:r>
              <a:rPr lang="en-US" dirty="0" smtClean="0"/>
              <a:t>Policy and Operating</a:t>
            </a:r>
            <a:endParaRPr lang="en-US" dirty="0"/>
          </a:p>
        </p:txBody>
      </p:sp>
      <p:sp>
        <p:nvSpPr>
          <p:cNvPr id="3" name="Slide Number Placeholder 2"/>
          <p:cNvSpPr>
            <a:spLocks noGrp="1"/>
          </p:cNvSpPr>
          <p:nvPr>
            <p:ph type="sldNum" sz="quarter" idx="4294967295"/>
          </p:nvPr>
        </p:nvSpPr>
        <p:spPr>
          <a:xfrm>
            <a:off x="0" y="6369050"/>
            <a:ext cx="587375" cy="488950"/>
          </a:xfrm>
          <a:prstGeom prst="rect">
            <a:avLst/>
          </a:prstGeom>
        </p:spPr>
        <p:txBody>
          <a:bodyPr/>
          <a:lstStyle/>
          <a:p>
            <a:fld id="{A6F3080D-E73B-47E3-AC92-7D5904ECFE0A}" type="slidenum">
              <a:rPr lang="en-US" smtClean="0"/>
              <a:pP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4294967295"/>
          </p:nvPr>
        </p:nvSpPr>
        <p:spPr>
          <a:xfrm>
            <a:off x="0" y="6369050"/>
            <a:ext cx="587375" cy="488950"/>
          </a:xfrm>
          <a:prstGeom prst="rect">
            <a:avLst/>
          </a:prstGeom>
        </p:spPr>
        <p:txBody>
          <a:bodyPr/>
          <a:lstStyle/>
          <a:p>
            <a:fld id="{BBF0AA18-A992-4D6E-9D2E-CF6A802DFE19}" type="slidenum">
              <a:rPr lang="en-US" smtClean="0"/>
              <a:pPr/>
              <a:t>9</a:t>
            </a:fld>
            <a:endParaRPr lang="en-US" dirty="0"/>
          </a:p>
        </p:txBody>
      </p:sp>
      <p:sp>
        <p:nvSpPr>
          <p:cNvPr id="281602" name="AutoShape 2"/>
          <p:cNvSpPr>
            <a:spLocks noGrp="1" noChangeArrowheads="1"/>
          </p:cNvSpPr>
          <p:nvPr>
            <p:ph type="title"/>
          </p:nvPr>
        </p:nvSpPr>
        <p:spPr/>
        <p:txBody>
          <a:bodyPr/>
          <a:lstStyle/>
          <a:p>
            <a:r>
              <a:rPr lang="en-US" dirty="0"/>
              <a:t>Categories of </a:t>
            </a:r>
            <a:r>
              <a:rPr lang="en-US" dirty="0" smtClean="0"/>
              <a:t>Decision Making Techniques</a:t>
            </a:r>
            <a:endParaRPr lang="en-US" dirty="0"/>
          </a:p>
        </p:txBody>
      </p:sp>
      <p:sp>
        <p:nvSpPr>
          <p:cNvPr id="281603" name="Rectangle 3"/>
          <p:cNvSpPr>
            <a:spLocks noGrp="1" noChangeArrowheads="1"/>
          </p:cNvSpPr>
          <p:nvPr>
            <p:ph type="body" idx="1"/>
          </p:nvPr>
        </p:nvSpPr>
        <p:spPr>
          <a:xfrm>
            <a:off x="838200" y="2362200"/>
            <a:ext cx="7154863" cy="3724275"/>
          </a:xfrm>
        </p:spPr>
        <p:txBody>
          <a:bodyPr/>
          <a:lstStyle/>
          <a:p>
            <a:pPr>
              <a:lnSpc>
                <a:spcPct val="90000"/>
              </a:lnSpc>
            </a:pPr>
            <a:r>
              <a:rPr lang="en-US" dirty="0">
                <a:solidFill>
                  <a:schemeClr val="hlink"/>
                </a:solidFill>
              </a:rPr>
              <a:t>Programmed </a:t>
            </a:r>
            <a:r>
              <a:rPr lang="en-US" dirty="0" smtClean="0">
                <a:solidFill>
                  <a:schemeClr val="hlink"/>
                </a:solidFill>
              </a:rPr>
              <a:t>Decision Making</a:t>
            </a:r>
            <a:endParaRPr lang="en-US" dirty="0">
              <a:solidFill>
                <a:schemeClr val="hlink"/>
              </a:solidFill>
            </a:endParaRPr>
          </a:p>
          <a:p>
            <a:pPr lvl="1">
              <a:lnSpc>
                <a:spcPct val="90000"/>
              </a:lnSpc>
            </a:pPr>
            <a:r>
              <a:rPr lang="en-US" dirty="0"/>
              <a:t>Situations occurred often enough to enable decision rules to be developed and applied in the future</a:t>
            </a:r>
          </a:p>
          <a:p>
            <a:pPr lvl="1">
              <a:lnSpc>
                <a:spcPct val="90000"/>
              </a:lnSpc>
            </a:pPr>
            <a:r>
              <a:rPr lang="en-US" dirty="0"/>
              <a:t>Made in response to recurring organizational problems</a:t>
            </a:r>
          </a:p>
          <a:p>
            <a:pPr>
              <a:lnSpc>
                <a:spcPct val="90000"/>
              </a:lnSpc>
            </a:pPr>
            <a:r>
              <a:rPr lang="en-US" dirty="0" smtClean="0">
                <a:solidFill>
                  <a:schemeClr val="hlink"/>
                </a:solidFill>
              </a:rPr>
              <a:t>Non-programmed Decision Making </a:t>
            </a:r>
          </a:p>
          <a:p>
            <a:pPr lvl="1">
              <a:lnSpc>
                <a:spcPct val="90000"/>
              </a:lnSpc>
            </a:pPr>
            <a:r>
              <a:rPr lang="en-US" dirty="0" smtClean="0"/>
              <a:t>in </a:t>
            </a:r>
            <a:r>
              <a:rPr lang="en-US" dirty="0"/>
              <a:t>response to unique, poorly defined and largely </a:t>
            </a:r>
            <a:r>
              <a:rPr lang="en-US" dirty="0" smtClean="0"/>
              <a:t>unstructured situations, </a:t>
            </a:r>
            <a:r>
              <a:rPr lang="en-US" dirty="0"/>
              <a:t>and have important consequences to the organization</a:t>
            </a:r>
            <a:endParaRPr lang="en-US" dirty="0">
              <a:solidFill>
                <a:schemeClr val="hlink"/>
              </a:solidFill>
            </a:endParaRPr>
          </a:p>
        </p:txBody>
      </p:sp>
      <p:pic>
        <p:nvPicPr>
          <p:cNvPr id="281604" name="Picture 4" descr="MPj01491240000[1]"/>
          <p:cNvPicPr>
            <a:picLocks noChangeAspect="1" noChangeArrowheads="1"/>
          </p:cNvPicPr>
          <p:nvPr/>
        </p:nvPicPr>
        <p:blipFill>
          <a:blip r:embed="rId2" cstate="print"/>
          <a:srcRect/>
          <a:stretch>
            <a:fillRect/>
          </a:stretch>
        </p:blipFill>
        <p:spPr bwMode="auto">
          <a:xfrm>
            <a:off x="7775575" y="5842000"/>
            <a:ext cx="1030288" cy="69691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16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81603">
                                            <p:txEl>
                                              <p:pRg st="0" end="0"/>
                                            </p:txEl>
                                          </p:spTgt>
                                        </p:tgtEl>
                                        <p:attrNameLst>
                                          <p:attrName>style.visibility</p:attrName>
                                        </p:attrNameLst>
                                      </p:cBhvr>
                                      <p:to>
                                        <p:strVal val="visible"/>
                                      </p:to>
                                    </p:set>
                                    <p:animEffect transition="in" filter="wipe(down)">
                                      <p:cBhvr>
                                        <p:cTn id="11" dur="500"/>
                                        <p:tgtEl>
                                          <p:spTgt spid="281603">
                                            <p:txEl>
                                              <p:pRg st="0" end="0"/>
                                            </p:txEl>
                                          </p:spTgt>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281603">
                                            <p:txEl>
                                              <p:pRg st="1" end="1"/>
                                            </p:txEl>
                                          </p:spTgt>
                                        </p:tgtEl>
                                        <p:attrNameLst>
                                          <p:attrName>style.visibility</p:attrName>
                                        </p:attrNameLst>
                                      </p:cBhvr>
                                      <p:to>
                                        <p:strVal val="visible"/>
                                      </p:to>
                                    </p:set>
                                    <p:animEffect transition="in" filter="wipe(down)">
                                      <p:cBhvr>
                                        <p:cTn id="14" dur="500"/>
                                        <p:tgtEl>
                                          <p:spTgt spid="281603">
                                            <p:txEl>
                                              <p:pRg st="1" end="1"/>
                                            </p:txEl>
                                          </p:spTgt>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281603">
                                            <p:txEl>
                                              <p:pRg st="2" end="2"/>
                                            </p:txEl>
                                          </p:spTgt>
                                        </p:tgtEl>
                                        <p:attrNameLst>
                                          <p:attrName>style.visibility</p:attrName>
                                        </p:attrNameLst>
                                      </p:cBhvr>
                                      <p:to>
                                        <p:strVal val="visible"/>
                                      </p:to>
                                    </p:set>
                                    <p:animEffect transition="in" filter="wipe(down)">
                                      <p:cBhvr>
                                        <p:cTn id="17" dur="500"/>
                                        <p:tgtEl>
                                          <p:spTgt spid="281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81603">
                                            <p:txEl>
                                              <p:pRg st="3" end="3"/>
                                            </p:txEl>
                                          </p:spTgt>
                                        </p:tgtEl>
                                        <p:attrNameLst>
                                          <p:attrName>style.visibility</p:attrName>
                                        </p:attrNameLst>
                                      </p:cBhvr>
                                      <p:to>
                                        <p:strVal val="visible"/>
                                      </p:to>
                                    </p:set>
                                    <p:animEffect transition="in" filter="wipe(down)">
                                      <p:cBhvr>
                                        <p:cTn id="22" dur="500"/>
                                        <p:tgtEl>
                                          <p:spTgt spid="281603">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81603">
                                            <p:txEl>
                                              <p:pRg st="4" end="4"/>
                                            </p:txEl>
                                          </p:spTgt>
                                        </p:tgtEl>
                                        <p:attrNameLst>
                                          <p:attrName>style.visibility</p:attrName>
                                        </p:attrNameLst>
                                      </p:cBhvr>
                                      <p:to>
                                        <p:strVal val="visible"/>
                                      </p:to>
                                    </p:set>
                                    <p:animEffect transition="in" filter="wipe(down)">
                                      <p:cBhvr>
                                        <p:cTn id="25" dur="500"/>
                                        <p:tgtEl>
                                          <p:spTgt spid="281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p:bldP spid="281603" grpId="0" build="p"/>
    </p:bldLst>
  </p:timing>
</p:sld>
</file>

<file path=ppt/theme/theme1.xml><?xml version="1.0" encoding="utf-8"?>
<a:theme xmlns:a="http://schemas.openxmlformats.org/drawingml/2006/main" name="Capsules">
  <a:themeElements>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FF99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6332</TotalTime>
  <Words>1190</Words>
  <Application>Microsoft PowerPoint</Application>
  <PresentationFormat>On-screen Show (4:3)</PresentationFormat>
  <Paragraphs>171</Paragraphs>
  <Slides>33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Capsules</vt:lpstr>
      <vt:lpstr>Chart</vt:lpstr>
      <vt:lpstr>Managerial Decision Making</vt:lpstr>
      <vt:lpstr>Managerial Decision Making</vt:lpstr>
      <vt:lpstr>Definition : Decision Making</vt:lpstr>
      <vt:lpstr>Components of Decision Making</vt:lpstr>
      <vt:lpstr>Characteristics of Decision making</vt:lpstr>
      <vt:lpstr>Importance of decision making</vt:lpstr>
      <vt:lpstr>Six Steps in the Managerial Decision-Making Process</vt:lpstr>
      <vt:lpstr>Types of Managerial decisions</vt:lpstr>
      <vt:lpstr>Categories of Decision Making Techniques</vt:lpstr>
      <vt:lpstr>Programmed Decision Making Techniques</vt:lpstr>
      <vt:lpstr>Linear Programming</vt:lpstr>
      <vt:lpstr>Example of Linear Programming</vt:lpstr>
      <vt:lpstr>Game Theory</vt:lpstr>
      <vt:lpstr>Payoff Matrix</vt:lpstr>
      <vt:lpstr>Game Theory -example</vt:lpstr>
      <vt:lpstr>Game theory –Payoff matrix</vt:lpstr>
      <vt:lpstr>Simulation</vt:lpstr>
      <vt:lpstr>Queuing Theory</vt:lpstr>
      <vt:lpstr>Network Techniques</vt:lpstr>
      <vt:lpstr>CPM and PERT</vt:lpstr>
      <vt:lpstr>CPM-Website Design Process</vt:lpstr>
      <vt:lpstr>PERT</vt:lpstr>
      <vt:lpstr>Probability Decision Theory</vt:lpstr>
      <vt:lpstr>Decision Tree</vt:lpstr>
      <vt:lpstr>Decision tree</vt:lpstr>
      <vt:lpstr>Non Programmed Decision Making Techniques</vt:lpstr>
      <vt:lpstr>Brainstorming</vt:lpstr>
      <vt:lpstr>Delphi technique</vt:lpstr>
      <vt:lpstr>Nominal Group Technique</vt:lpstr>
      <vt:lpstr>Quality Circles</vt:lpstr>
      <vt:lpstr>Heuristic Technique</vt:lpstr>
      <vt:lpstr>Participative Technique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ADMIN</cp:lastModifiedBy>
  <cp:revision>102</cp:revision>
  <cp:lastPrinted>1601-01-01T00:00:00Z</cp:lastPrinted>
  <dcterms:created xsi:type="dcterms:W3CDTF">1601-01-01T00:00:00Z</dcterms:created>
  <dcterms:modified xsi:type="dcterms:W3CDTF">2014-08-28T04:50:30Z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